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5143500" type="screen16x9"/>
  <p:notesSz cx="6858000" cy="9144000"/>
  <p:embeddedFontLst>
    <p:embeddedFont>
      <p:font typeface="Roboto" panose="02000000000000000000" pitchFamily="2" charset="0"/>
      <p:regular r:id="rId40"/>
      <p:bold r:id="rId41"/>
      <p:italic r:id="rId42"/>
      <p:boldItalic r:id="rId43"/>
    </p:embeddedFont>
    <p:embeddedFont>
      <p:font typeface="Source Sans Pro" panose="020B0503030403020204" pitchFamily="3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1" roundtripDataSignature="AMtx7mjVOPd0Fyyrhy4cD49ZmV3/ehWq2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568"/>
    <a:srgbClr val="277A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0" autoAdjust="0"/>
    <p:restoredTop sz="92697" autoAdjust="0"/>
  </p:normalViewPr>
  <p:slideViewPr>
    <p:cSldViewPr snapToGrid="0">
      <p:cViewPr varScale="1">
        <p:scale>
          <a:sx n="69" d="100"/>
          <a:sy n="69" d="100"/>
        </p:scale>
        <p:origin x="596" y="4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8" Type="http://schemas.openxmlformats.org/officeDocument/2006/relationships/slide" Target="slides/slide7.xml"/><Relationship Id="rId51" Type="http://customschemas.google.com/relationships/presentationmetadata" Target="meta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font" Target="fonts/font2.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6" name="Google Shape;12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95000"/>
              </a:lnSpc>
              <a:spcBef>
                <a:spcPts val="900"/>
              </a:spcBef>
              <a:spcAft>
                <a:spcPts val="0"/>
              </a:spcAft>
              <a:buSzPts val="1100"/>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 name="Google Shape;14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3" name="Google Shape;153;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4" name="Google Shape;174;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GB" b="0" i="0" u="none" dirty="0"/>
              <a:t>As for the technical requirements of the data, is the data sound enough to enable varying utilizations in the future? Or if the data has to be fixed technically speaking, does the expected value of data outweigh the costs arising from fixing the data? Is the data usable as complementing other data?</a:t>
            </a:r>
            <a:endParaRPr dirty="0"/>
          </a:p>
          <a:p>
            <a:pPr marL="457200" lvl="0" indent="-298450" algn="l" rtl="0">
              <a:lnSpc>
                <a:spcPct val="100000"/>
              </a:lnSpc>
              <a:spcBef>
                <a:spcPts val="0"/>
              </a:spcBef>
              <a:spcAft>
                <a:spcPts val="0"/>
              </a:spcAft>
              <a:buSzPts val="1100"/>
              <a:buChar char="●"/>
            </a:pPr>
            <a:r>
              <a:rPr lang="en-GB" b="0" i="0" u="none" dirty="0"/>
              <a:t>Is the data usable as a point of comparison for other data? Is the data only partially analyzed?</a:t>
            </a:r>
            <a:endParaRPr dirty="0"/>
          </a:p>
          <a:p>
            <a:pPr marL="457200" lvl="0" indent="-298450" algn="l" rtl="0">
              <a:lnSpc>
                <a:spcPct val="100000"/>
              </a:lnSpc>
              <a:spcBef>
                <a:spcPts val="0"/>
              </a:spcBef>
              <a:spcAft>
                <a:spcPts val="0"/>
              </a:spcAft>
              <a:buSzPts val="1100"/>
              <a:buChar char="●"/>
            </a:pPr>
            <a:r>
              <a:rPr lang="en-GB" b="0" i="0" u="none" dirty="0"/>
              <a:t>Is it reasonable to expect that with future research methods the data can be utilized even more? As an example, currently we have a lots of information about genomes, but yet we don’t know how to best utilize or analyze that information. </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GB" b="0" i="0" u="none" dirty="0"/>
              <a:t>Is the data crucial for the future progression of the discipline or some areas of it?</a:t>
            </a:r>
            <a:endParaRPr dirty="0"/>
          </a:p>
          <a:p>
            <a:pPr marL="457200" lvl="0" indent="-298450" algn="l" rtl="0">
              <a:lnSpc>
                <a:spcPct val="100000"/>
              </a:lnSpc>
              <a:spcBef>
                <a:spcPts val="0"/>
              </a:spcBef>
              <a:spcAft>
                <a:spcPts val="0"/>
              </a:spcAft>
              <a:buSzPts val="1100"/>
              <a:buChar char="●"/>
            </a:pPr>
            <a:r>
              <a:rPr lang="en-GB" b="0" i="0" u="none" dirty="0"/>
              <a:t>Can further utilization of the data lead to significant scientific discoveries or publications?</a:t>
            </a:r>
            <a:endParaRPr dirty="0"/>
          </a:p>
          <a:p>
            <a:pPr marL="457200" lvl="0" indent="-298450" algn="l" rtl="0">
              <a:lnSpc>
                <a:spcPct val="100000"/>
              </a:lnSpc>
              <a:spcBef>
                <a:spcPts val="0"/>
              </a:spcBef>
              <a:spcAft>
                <a:spcPts val="0"/>
              </a:spcAft>
              <a:buSzPts val="1100"/>
              <a:buChar char="●"/>
            </a:pPr>
            <a:r>
              <a:rPr lang="en-GB" b="0" i="0" u="none" dirty="0"/>
              <a:t>Is the data scientifically or culturally unique?</a:t>
            </a:r>
            <a:endParaRPr dirty="0"/>
          </a:p>
          <a:p>
            <a:pPr marL="457200" lvl="0" indent="-298450" algn="l" rtl="0">
              <a:lnSpc>
                <a:spcPct val="100000"/>
              </a:lnSpc>
              <a:spcBef>
                <a:spcPts val="0"/>
              </a:spcBef>
              <a:spcAft>
                <a:spcPts val="0"/>
              </a:spcAft>
              <a:buSzPts val="1100"/>
              <a:buChar char="●"/>
            </a:pPr>
            <a:r>
              <a:rPr lang="en-GB" b="0" i="0" u="none" dirty="0"/>
              <a:t>Can further utilization of the data lead to commercial applications, business collaboration or patents? *Does the data have significant educational value, so it could be utilized e.g. in researcher training? </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 name="Google Shape;6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0" name="Google Shape;190;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GB" b="0" i="0" u="none" dirty="0"/>
              <a:t>Has the data been utilized in some particularly significant publication or scientific discovery? </a:t>
            </a:r>
            <a:endParaRPr dirty="0"/>
          </a:p>
          <a:p>
            <a:pPr marL="457200" lvl="0" indent="-298450" algn="l" rtl="0">
              <a:lnSpc>
                <a:spcPct val="100000"/>
              </a:lnSpc>
              <a:spcBef>
                <a:spcPts val="0"/>
              </a:spcBef>
              <a:spcAft>
                <a:spcPts val="0"/>
              </a:spcAft>
              <a:buSzPts val="1100"/>
              <a:buChar char="●"/>
            </a:pPr>
            <a:r>
              <a:rPr lang="en-GB" b="0" i="0" u="none" dirty="0"/>
              <a:t>Is the data crucial for national or global research infrastructures?</a:t>
            </a:r>
            <a:endParaRPr dirty="0"/>
          </a:p>
          <a:p>
            <a:pPr marL="457200" lvl="0" indent="-298450" algn="l" rtl="0">
              <a:lnSpc>
                <a:spcPct val="100000"/>
              </a:lnSpc>
              <a:spcBef>
                <a:spcPts val="0"/>
              </a:spcBef>
              <a:spcAft>
                <a:spcPts val="0"/>
              </a:spcAft>
              <a:buSzPts val="1100"/>
              <a:buChar char="●"/>
            </a:pPr>
            <a:r>
              <a:rPr lang="en-GB" b="0" i="0" u="none" dirty="0"/>
              <a:t>Has the data been utilized in significant research collaboration between various organizations? </a:t>
            </a:r>
            <a:endParaRPr dirty="0"/>
          </a:p>
          <a:p>
            <a:pPr marL="457200" lvl="0" indent="-298450" algn="l" rtl="0">
              <a:lnSpc>
                <a:spcPct val="100000"/>
              </a:lnSpc>
              <a:spcBef>
                <a:spcPts val="0"/>
              </a:spcBef>
              <a:spcAft>
                <a:spcPts val="0"/>
              </a:spcAft>
              <a:buSzPts val="1100"/>
              <a:buChar char="●"/>
            </a:pPr>
            <a:r>
              <a:rPr lang="en-GB" b="0" i="0" u="none" dirty="0"/>
              <a:t>Has the production of data in itself required significant investments and resources?				</a:t>
            </a:r>
            <a:endParaRPr dirty="0"/>
          </a:p>
          <a:p>
            <a:pPr marL="457200" lvl="0" indent="-298450" algn="l" rtl="0">
              <a:lnSpc>
                <a:spcPct val="100000"/>
              </a:lnSpc>
              <a:spcBef>
                <a:spcPts val="0"/>
              </a:spcBef>
              <a:spcAft>
                <a:spcPts val="0"/>
              </a:spcAft>
              <a:buSzPts val="1100"/>
              <a:buChar char="●"/>
            </a:pPr>
            <a:r>
              <a:rPr lang="en-GB" b="0" i="0" u="none" dirty="0"/>
              <a:t>Has the data already previously been assessed by e.g. Ethics Committee? Committees’ reports may be useful for decision-making. </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8" name="Google Shape;218;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8" name="Google Shape;228;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6" name="Google Shape;246;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3" name="Google Shape;253;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1" name="Google Shape;261;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9" name="Google Shape;269;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marR="114300" lvl="0" indent="0" algn="l" rtl="0">
              <a:lnSpc>
                <a:spcPct val="142857"/>
              </a:lnSpc>
              <a:spcBef>
                <a:spcPts val="500"/>
              </a:spcBef>
              <a:spcAft>
                <a:spcPts val="0"/>
              </a:spcAft>
              <a:buClr>
                <a:schemeClr val="dk1"/>
              </a:buClr>
              <a:buSzPts val="1100"/>
              <a:buFont typeface="Arial"/>
              <a:buNone/>
            </a:pPr>
            <a:r>
              <a:rPr lang="en-GB" sz="1050" b="0" i="0" u="none" dirty="0">
                <a:solidFill>
                  <a:schemeClr val="dk1"/>
                </a:solidFill>
                <a:highlight>
                  <a:srgbClr val="FFFFFF"/>
                </a:highlight>
                <a:latin typeface="Roboto"/>
                <a:ea typeface="Roboto"/>
                <a:cs typeface="Roboto"/>
                <a:sym typeface="Roboto"/>
              </a:rPr>
              <a:t>LIITE 1: SANASTO Tutkimusaineisto (research material) on tutkijan tai tutkimusryhmän tutki-musprosessin aikana käyttämä resurssi, eli digitaalisessa, analogisessa tai fyysisessä muodossa olevaa tieteellisen ja taiteellisen tutkimuksen perusaineistoa. Tutkimusaineisto on laajempi käsite kuin tutkimusdata, kattaen esimerkiksi lähdekirjallisuuden (esimerkiksi asiakirja-aineisto) ja näytteet (esimerkiksi verinäytteet, sammalet). Tutkimusdata (research data) on tutkimusaineistoa, joka on kerätty, havaittu, mitattu tai luotu hypoteesien vahvistamiseksi ja tutkimustulosten todentamiseksi. Tutkimusdata voi yleensä olla digitaalisessa muodossa, mutta se voi esiintyä myös analogisessa tai fyysisessä muodossa (esimerkiksi laboratoriopäiväkirjat)</a:t>
            </a:r>
            <a:endParaRPr sz="1050" dirty="0">
              <a:solidFill>
                <a:schemeClr val="dk1"/>
              </a:solidFill>
              <a:highlight>
                <a:srgbClr val="FFFFFF"/>
              </a:highlight>
              <a:latin typeface="Roboto"/>
              <a:ea typeface="Roboto"/>
              <a:cs typeface="Roboto"/>
              <a:sym typeface="Roboto"/>
            </a:endParaRPr>
          </a:p>
          <a:p>
            <a:pPr marL="165100" marR="165100" lvl="0" indent="0" algn="l" rtl="0">
              <a:lnSpc>
                <a:spcPct val="115000"/>
              </a:lnSpc>
              <a:spcBef>
                <a:spcPts val="0"/>
              </a:spcBef>
              <a:spcAft>
                <a:spcPts val="600"/>
              </a:spcAft>
              <a:buSzPts val="1100"/>
              <a:buNone/>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7" name="Google Shape;277;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4" name="Google Shape;294;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2" name="Google Shape;302;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Clr>
                <a:schemeClr val="dk1"/>
              </a:buClr>
              <a:buSzPts val="275"/>
              <a:buFont typeface="Arial"/>
              <a:buNone/>
            </a:pPr>
            <a:r>
              <a:rPr lang="en-GB" sz="1400" b="0" i="0" u="none" dirty="0">
                <a:solidFill>
                  <a:srgbClr val="595959"/>
                </a:solidFill>
              </a:rPr>
              <a:t>a) Cite a specific slice or subset (the set of updates to the dataset made during a particular period</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en-GB" sz="1400" b="0" i="0" u="none" dirty="0">
                <a:solidFill>
                  <a:srgbClr val="595959"/>
                </a:solidFill>
              </a:rPr>
              <a:t>of time or to a particular area of the dataset); Example:</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en-GB" sz="1400" b="0" i="0" u="none" dirty="0">
                <a:solidFill>
                  <a:srgbClr val="595959"/>
                </a:solidFill>
              </a:rPr>
              <a:t>Data Request T.Jansen; SAHFOS; Work published 2014 via SAHFOS ; Area Def: 54-65°N, 0-45°W.</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en-GB" sz="1400" b="0" i="0" u="none" dirty="0">
                <a:solidFill>
                  <a:srgbClr val="595959"/>
                </a:solidFill>
              </a:rPr>
              <a:t>Temporal Def: 1980-2012 (April-August) Taxonomic Def: All zooplankton; (dataset).</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en-GB" sz="1400" b="0" i="0" u="none" dirty="0">
                <a:solidFill>
                  <a:srgbClr val="595959"/>
                </a:solidFill>
              </a:rPr>
              <a:t>https://doi.org/10.7487/2014.15.1.1</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en-GB" sz="1400" b="0" i="0" u="none" dirty="0">
                <a:solidFill>
                  <a:srgbClr val="595959"/>
                </a:solidFill>
              </a:rPr>
              <a:t>b) Cite a specific snap-shot</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en-GB" sz="1400" b="0" i="0" u="none" dirty="0">
                <a:solidFill>
                  <a:srgbClr val="595959"/>
                </a:solidFill>
              </a:rPr>
              <a:t>(a copy of the entire dataset made at a specific time); Example:</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en-GB" sz="1400" b="0" i="0" u="none" dirty="0">
                <a:solidFill>
                  <a:srgbClr val="595959"/>
                </a:solidFill>
              </a:rPr>
              <a:t> König-Langlo, G., &amp; Sieger, R. (2010). BSRN snapshot 2010-01 as ISO image file (3.75 GB)</a:t>
            </a:r>
            <a:endParaRPr sz="1400" dirty="0">
              <a:solidFill>
                <a:srgbClr val="595959"/>
              </a:solidFill>
            </a:endParaRPr>
          </a:p>
          <a:p>
            <a:pPr marL="0" lvl="0" indent="0" algn="l" rtl="0">
              <a:lnSpc>
                <a:spcPct val="95000"/>
              </a:lnSpc>
              <a:spcBef>
                <a:spcPts val="1200"/>
              </a:spcBef>
              <a:spcAft>
                <a:spcPts val="0"/>
              </a:spcAft>
              <a:buClr>
                <a:schemeClr val="dk1"/>
              </a:buClr>
              <a:buSzPts val="275"/>
              <a:buFont typeface="Arial"/>
              <a:buNone/>
            </a:pPr>
            <a:r>
              <a:rPr lang="en-GB" sz="1400" b="0" i="0" u="none" dirty="0">
                <a:solidFill>
                  <a:srgbClr val="595959"/>
                </a:solidFill>
              </a:rPr>
              <a:t>[Data set]. PANGAEA - Data Publisher for Earth &amp; Environmental Science. (dataset).</a:t>
            </a:r>
            <a:endParaRPr sz="1400" dirty="0">
              <a:solidFill>
                <a:srgbClr val="595959"/>
              </a:solidFill>
            </a:endParaRPr>
          </a:p>
          <a:p>
            <a:pPr marL="0" lvl="0" indent="0" algn="l" rtl="0">
              <a:lnSpc>
                <a:spcPct val="95000"/>
              </a:lnSpc>
              <a:spcBef>
                <a:spcPts val="1200"/>
              </a:spcBef>
              <a:spcAft>
                <a:spcPts val="1200"/>
              </a:spcAft>
              <a:buClr>
                <a:schemeClr val="dk1"/>
              </a:buClr>
              <a:buSzPts val="275"/>
              <a:buFont typeface="Arial"/>
              <a:buNone/>
            </a:pPr>
            <a:r>
              <a:rPr lang="en-GB" sz="1400" b="0" i="0" u="none" dirty="0">
                <a:solidFill>
                  <a:srgbClr val="595959"/>
                </a:solidFill>
              </a:rPr>
              <a:t>https://doi.org/10.1594/pangaea.833424</a:t>
            </a: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1" name="Google Shape;311;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9" name="Google Shape;319;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endParaRPr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7" name="Google Shape;327;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5" name="Google Shape;335;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8" name="Google Shape;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 name="Google Shape;11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275"/>
              <a:buFont typeface="Arial"/>
              <a:buNone/>
            </a:pPr>
            <a:endParaRPr sz="1350" dirty="0">
              <a:solidFill>
                <a:srgbClr val="FF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39"/>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39"/>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48"/>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48"/>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4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4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4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4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1"/>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4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4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42"/>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42"/>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4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4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4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44"/>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44"/>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4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45"/>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4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4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46"/>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46"/>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46"/>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4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47"/>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4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3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3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doi.org/10.1177/0959683619831429" TargetMode="External"/><Relationship Id="rId4" Type="http://schemas.openxmlformats.org/officeDocument/2006/relationships/hyperlink" Target="https://vastuullinentiede.fi/fi/jatkokaytto/tutkimusaineiston-kulttuuriperintoarvo"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doi.org/10.5281/zenodo.5785971"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kansallisarkisto.fi/uploads/Viranomaisille/Arvonmaaritys_ja_seulonta/2022/Arvonm%C3%A4%C3%A4ritys-%20ja%20seulontapolitiikka%20versio%201.6..pdf" TargetMode="External"/><Relationship Id="rId4" Type="http://schemas.openxmlformats.org/officeDocument/2006/relationships/hyperlink" Target="https://www.stat.fi/org/vuosiohjelma/tietoaineistojen-laatukriteerit.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5281/zenodo.5785971"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hyperlink" Target="https://doi.org/10.5281/zenodo.5785971"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hyperlink" Target="https://tenk.fi/fi/ohjeet-ja-aineistot/ihmistieteiden-eettisen-ennakkoarvioinnin-ohje"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doi.org/10.5281/zenodo.5785971"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s://doi.org/10.5281/zenodo.5785971"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stat.fi/org/vuosiohjelma/tietoaineistojen-laatukriteerit.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hyperlink" Target="https://www.stat.fi/org/vuosiohjelma/tietoaineistojen-laatukriteerit.html"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hyperlink" Target="https://www.stat.fi/org/vuosiohjelma/tietoaineistojen-laatukriteerit.html"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re3data.or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8" Type="http://schemas.openxmlformats.org/officeDocument/2006/relationships/hyperlink" Target="https://doi.org/10.14454/3w3z-sa82" TargetMode="External"/><Relationship Id="rId3" Type="http://schemas.openxmlformats.org/officeDocument/2006/relationships/hyperlink" Target="https://doi.org/10.7487/2014.15.1.1" TargetMode="External"/><Relationship Id="rId7" Type="http://schemas.openxmlformats.org/officeDocument/2006/relationships/hyperlink" Target="https://doi.org/10.xxxx/bigmoo.360873"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s://doi.org/10.xxxx/notmoo.857988" TargetMode="External"/><Relationship Id="rId5" Type="http://schemas.openxmlformats.org/officeDocument/2006/relationships/hyperlink" Target="https://doi.org/10.xxxx/notfoo.547983" TargetMode="External"/><Relationship Id="rId10" Type="http://schemas.openxmlformats.org/officeDocument/2006/relationships/image" Target="../media/image4.png"/><Relationship Id="rId4" Type="http://schemas.openxmlformats.org/officeDocument/2006/relationships/hyperlink" Target="https://doi.org/10.1594/pangaea.833424" TargetMode="External"/><Relationship Id="rId9"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hyperlink" Target="https://www.kielipankki.fi/lic/aku-egg/?lang=fi"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hyperlink" Target="https://www.fairdata.fi/fairdata-pas-tutkijalle/"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8" Type="http://schemas.openxmlformats.org/officeDocument/2006/relationships/hyperlink" Target="https://orcid.org/0000-0003-3820-5899" TargetMode="External"/><Relationship Id="rId13" Type="http://schemas.openxmlformats.org/officeDocument/2006/relationships/hyperlink" Target="https://orcid.org/0000-0002-3730-9840" TargetMode="External"/><Relationship Id="rId18" Type="http://schemas.openxmlformats.org/officeDocument/2006/relationships/hyperlink" Target="https://orcid.org/0000-0003-3538-0720" TargetMode="External"/><Relationship Id="rId3" Type="http://schemas.openxmlformats.org/officeDocument/2006/relationships/hyperlink" Target="https://orcid.org/0000-0002-3336-2003" TargetMode="External"/><Relationship Id="rId21" Type="http://schemas.openxmlformats.org/officeDocument/2006/relationships/hyperlink" Target="https://orcid.org/0000-0003-3958-9732" TargetMode="External"/><Relationship Id="rId7" Type="http://schemas.openxmlformats.org/officeDocument/2006/relationships/hyperlink" Target="https://orcid.org/0000-0003-1067-5020" TargetMode="External"/><Relationship Id="rId12" Type="http://schemas.openxmlformats.org/officeDocument/2006/relationships/hyperlink" Target="https://orcid.org/0000-0002-1864-9428" TargetMode="External"/><Relationship Id="rId17" Type="http://schemas.openxmlformats.org/officeDocument/2006/relationships/hyperlink" Target="https://orcid.org/0000-0001-7658-6026" TargetMode="External"/><Relationship Id="rId2" Type="http://schemas.openxmlformats.org/officeDocument/2006/relationships/notesSlide" Target="../notesSlides/notesSlide37.xml"/><Relationship Id="rId16" Type="http://schemas.openxmlformats.org/officeDocument/2006/relationships/hyperlink" Target="https://orcid.org/0000-0001-6115-3359" TargetMode="External"/><Relationship Id="rId20" Type="http://schemas.openxmlformats.org/officeDocument/2006/relationships/hyperlink" Target="https://orcid.org/0000-0002-3448-3448" TargetMode="External"/><Relationship Id="rId1" Type="http://schemas.openxmlformats.org/officeDocument/2006/relationships/slideLayout" Target="../slideLayouts/slideLayout2.xml"/><Relationship Id="rId6" Type="http://schemas.openxmlformats.org/officeDocument/2006/relationships/hyperlink" Target="https://orcid.org/0000-0003-4460-3906" TargetMode="External"/><Relationship Id="rId11" Type="http://schemas.openxmlformats.org/officeDocument/2006/relationships/hyperlink" Target="https://orcid.org/0000-0003-2602-5110" TargetMode="External"/><Relationship Id="rId5" Type="http://schemas.openxmlformats.org/officeDocument/2006/relationships/hyperlink" Target="https://orcid.org/0000-0001-5605-9122" TargetMode="External"/><Relationship Id="rId15" Type="http://schemas.openxmlformats.org/officeDocument/2006/relationships/hyperlink" Target="https://orcid.org/0000-0002-4953-6354" TargetMode="External"/><Relationship Id="rId23" Type="http://schemas.openxmlformats.org/officeDocument/2006/relationships/image" Target="../media/image2.png"/><Relationship Id="rId10" Type="http://schemas.openxmlformats.org/officeDocument/2006/relationships/hyperlink" Target="https://orcid.org/0000-0003-1919-1380" TargetMode="External"/><Relationship Id="rId19" Type="http://schemas.openxmlformats.org/officeDocument/2006/relationships/hyperlink" Target="https://orcid.org/0000-0003-2098-8389" TargetMode="External"/><Relationship Id="rId4" Type="http://schemas.openxmlformats.org/officeDocument/2006/relationships/hyperlink" Target="https://orcid.org/0000-0003-3933-4684" TargetMode="External"/><Relationship Id="rId9" Type="http://schemas.openxmlformats.org/officeDocument/2006/relationships/hyperlink" Target="https://orcid.org/0000-0002-7100-547X" TargetMode="External"/><Relationship Id="rId14" Type="http://schemas.openxmlformats.org/officeDocument/2006/relationships/hyperlink" Target="https://orcid.org/0000-0002-2316-285X" TargetMode="External"/><Relationship Id="rId22"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hyperlink" Target="https://www.go-fair.org/fair-principle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fairdata.fi/tietoa-fairdatasta/fair-periaattee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
          <p:cNvSpPr txBox="1">
            <a:spLocks noGrp="1"/>
          </p:cNvSpPr>
          <p:nvPr>
            <p:ph type="ctrTitle"/>
          </p:nvPr>
        </p:nvSpPr>
        <p:spPr>
          <a:xfrm>
            <a:off x="311708" y="387000"/>
            <a:ext cx="8520600" cy="20526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GB" b="0" i="0" u="none" dirty="0">
                <a:solidFill>
                  <a:srgbClr val="008568"/>
                </a:solidFill>
              </a:rPr>
              <a:t>I</a:t>
            </a:r>
            <a:r>
              <a:rPr lang="en-GB" dirty="0">
                <a:solidFill>
                  <a:srgbClr val="008568"/>
                </a:solidFill>
              </a:rPr>
              <a:t>mprove</a:t>
            </a:r>
            <a:r>
              <a:rPr lang="en-GB" b="0" i="0" u="none" dirty="0">
                <a:solidFill>
                  <a:srgbClr val="008568"/>
                </a:solidFill>
              </a:rPr>
              <a:t> the quality and impact of yo</a:t>
            </a:r>
            <a:r>
              <a:rPr lang="en-GB" dirty="0">
                <a:solidFill>
                  <a:srgbClr val="008568"/>
                </a:solidFill>
              </a:rPr>
              <a:t>ur </a:t>
            </a:r>
            <a:r>
              <a:rPr lang="en-GB" b="0" i="0" u="none" dirty="0">
                <a:solidFill>
                  <a:srgbClr val="008568"/>
                </a:solidFill>
              </a:rPr>
              <a:t>research throu</a:t>
            </a:r>
            <a:r>
              <a:rPr lang="en-GB" b="0" i="0" u="none" dirty="0">
                <a:solidFill>
                  <a:srgbClr val="00856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gh</a:t>
            </a:r>
            <a:r>
              <a:rPr lang="en-GB" b="0" i="0" u="none" dirty="0">
                <a:solidFill>
                  <a:srgbClr val="008568"/>
                </a:solidFill>
              </a:rPr>
              <a:t> </a:t>
            </a:r>
            <a:endParaRPr b="0" i="0" u="none" dirty="0">
              <a:solidFill>
                <a:srgbClr val="008568"/>
              </a:solidFill>
            </a:endParaRPr>
          </a:p>
          <a:p>
            <a:pPr marL="0" lvl="0" indent="0" algn="ctr" rtl="0">
              <a:lnSpc>
                <a:spcPct val="100000"/>
              </a:lnSpc>
              <a:spcBef>
                <a:spcPts val="0"/>
              </a:spcBef>
              <a:spcAft>
                <a:spcPts val="0"/>
              </a:spcAft>
              <a:buSzPct val="111111"/>
              <a:buNone/>
            </a:pPr>
            <a:r>
              <a:rPr lang="en-GB" b="0" i="0" u="none" dirty="0">
                <a:solidFill>
                  <a:srgbClr val="008568"/>
                </a:solidFill>
              </a:rPr>
              <a:t>data management</a:t>
            </a:r>
            <a:endParaRPr dirty="0">
              <a:solidFill>
                <a:srgbClr val="008568"/>
              </a:solidFill>
            </a:endParaRPr>
          </a:p>
        </p:txBody>
      </p:sp>
      <p:sp>
        <p:nvSpPr>
          <p:cNvPr id="55" name="Google Shape;55;p1"/>
          <p:cNvSpPr txBox="1">
            <a:spLocks noGrp="1"/>
          </p:cNvSpPr>
          <p:nvPr>
            <p:ph type="subTitle" idx="1"/>
          </p:nvPr>
        </p:nvSpPr>
        <p:spPr>
          <a:xfrm>
            <a:off x="311700" y="2655338"/>
            <a:ext cx="8520600" cy="792600"/>
          </a:xfrm>
          <a:prstGeom prst="rect">
            <a:avLst/>
          </a:prstGeom>
          <a:noFill/>
          <a:ln>
            <a:noFill/>
          </a:ln>
        </p:spPr>
        <p:txBody>
          <a:bodyPr spcFirstLastPara="1" wrap="square" lIns="91425" tIns="91425" rIns="91425" bIns="91425" anchor="t" anchorCtr="0">
            <a:normAutofit fontScale="70000" lnSpcReduction="20000"/>
          </a:bodyPr>
          <a:lstStyle/>
          <a:p>
            <a:pPr marL="0" lvl="0" indent="0" algn="ctr" rtl="0">
              <a:lnSpc>
                <a:spcPct val="100000"/>
              </a:lnSpc>
              <a:spcBef>
                <a:spcPts val="0"/>
              </a:spcBef>
              <a:spcAft>
                <a:spcPts val="0"/>
              </a:spcAft>
              <a:buClr>
                <a:schemeClr val="dk1"/>
              </a:buClr>
              <a:buSzPts val="523"/>
              <a:buFont typeface="Arial"/>
              <a:buNone/>
            </a:pPr>
            <a:r>
              <a:rPr lang="en-GB" sz="5200" b="1" dirty="0">
                <a:solidFill>
                  <a:srgbClr val="008568"/>
                </a:solidFill>
              </a:rPr>
              <a:t>A guide for making</a:t>
            </a:r>
            <a:r>
              <a:rPr lang="en-GB" sz="5200" b="1" i="0" u="none" dirty="0">
                <a:solidFill>
                  <a:srgbClr val="008568"/>
                </a:solidFill>
              </a:rPr>
              <a:t> your data FAIR</a:t>
            </a:r>
            <a:endParaRPr sz="5200" b="1" dirty="0">
              <a:solidFill>
                <a:srgbClr val="008568"/>
              </a:solidFill>
            </a:endParaRPr>
          </a:p>
          <a:p>
            <a:pPr marL="0" lvl="0" indent="0" algn="ctr" rtl="0">
              <a:lnSpc>
                <a:spcPct val="100000"/>
              </a:lnSpc>
              <a:spcBef>
                <a:spcPts val="0"/>
              </a:spcBef>
              <a:spcAft>
                <a:spcPts val="0"/>
              </a:spcAft>
              <a:buSzPct val="113360"/>
              <a:buNone/>
            </a:pPr>
            <a:endParaRPr sz="5200" dirty="0">
              <a:solidFill>
                <a:schemeClr val="dk1"/>
              </a:solidFill>
            </a:endParaRPr>
          </a:p>
        </p:txBody>
      </p:sp>
      <p:pic>
        <p:nvPicPr>
          <p:cNvPr id="56" name="Google Shape;56;p1">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393020" y="3452181"/>
            <a:ext cx="1750974" cy="1691326"/>
          </a:xfrm>
          <a:prstGeom prst="rect">
            <a:avLst/>
          </a:prstGeom>
          <a:noFill/>
          <a:ln>
            <a:noFill/>
          </a:ln>
        </p:spPr>
      </p:pic>
      <p:pic>
        <p:nvPicPr>
          <p:cNvPr id="57" name="Google Shape;57;p1" descr="The National Open Science Coordination logo."/>
          <p:cNvPicPr preferRelativeResize="0"/>
          <p:nvPr/>
        </p:nvPicPr>
        <p:blipFill>
          <a:blip r:embed="rId4"/>
          <a:srcRect/>
          <a:stretch/>
        </p:blipFill>
        <p:spPr>
          <a:xfrm>
            <a:off x="459234" y="3923100"/>
            <a:ext cx="2583542" cy="833400"/>
          </a:xfrm>
          <a:prstGeom prst="rect">
            <a:avLst/>
          </a:prstGeom>
          <a:noFill/>
          <a:ln>
            <a:noFill/>
          </a:ln>
        </p:spPr>
      </p:pic>
      <p:grpSp>
        <p:nvGrpSpPr>
          <p:cNvPr id="2" name="Ryhmä 1" descr="Line-drawing of diamond inside recycling symbol.">
            <a:extLst>
              <a:ext uri="{FF2B5EF4-FFF2-40B4-BE49-F238E27FC236}">
                <a16:creationId xmlns:a16="http://schemas.microsoft.com/office/drawing/2014/main" id="{420976B2-2D25-FD31-0AA3-1F2656628C3D}"/>
              </a:ext>
            </a:extLst>
          </p:cNvPr>
          <p:cNvGrpSpPr/>
          <p:nvPr/>
        </p:nvGrpSpPr>
        <p:grpSpPr>
          <a:xfrm>
            <a:off x="3776250" y="3381275"/>
            <a:ext cx="1591525" cy="1591525"/>
            <a:chOff x="3776250" y="3381275"/>
            <a:chExt cx="1591525" cy="1591525"/>
          </a:xfrm>
        </p:grpSpPr>
        <p:pic>
          <p:nvPicPr>
            <p:cNvPr id="58" name="Google Shape;58;p1">
              <a:extLst>
                <a:ext uri="{C183D7F6-B498-43B3-948B-1728B52AA6E4}">
                  <adec:decorative xmlns:adec="http://schemas.microsoft.com/office/drawing/2017/decorative" val="1"/>
                </a:ext>
              </a:extLst>
            </p:cNvPr>
            <p:cNvPicPr preferRelativeResize="0"/>
            <p:nvPr/>
          </p:nvPicPr>
          <p:blipFill rotWithShape="1">
            <a:blip r:embed="rId5">
              <a:alphaModFix/>
            </a:blip>
            <a:srcRect/>
            <a:stretch/>
          </p:blipFill>
          <p:spPr>
            <a:xfrm>
              <a:off x="3776250" y="3381275"/>
              <a:ext cx="1591525" cy="1591525"/>
            </a:xfrm>
            <a:prstGeom prst="rect">
              <a:avLst/>
            </a:prstGeom>
            <a:noFill/>
            <a:ln>
              <a:noFill/>
            </a:ln>
          </p:spPr>
        </p:pic>
        <p:pic>
          <p:nvPicPr>
            <p:cNvPr id="59" name="Google Shape;59;p1">
              <a:extLst>
                <a:ext uri="{C183D7F6-B498-43B3-948B-1728B52AA6E4}">
                  <adec:decorative xmlns:adec="http://schemas.microsoft.com/office/drawing/2017/decorative" val="1"/>
                </a:ext>
              </a:extLst>
            </p:cNvPr>
            <p:cNvPicPr preferRelativeResize="0"/>
            <p:nvPr/>
          </p:nvPicPr>
          <p:blipFill rotWithShape="1">
            <a:blip r:embed="rId6">
              <a:alphaModFix/>
            </a:blip>
            <a:srcRect/>
            <a:stretch/>
          </p:blipFill>
          <p:spPr>
            <a:xfrm>
              <a:off x="4314489" y="4021261"/>
              <a:ext cx="515025" cy="515050"/>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0"/>
          <p:cNvSpPr txBox="1">
            <a:spLocks noGrp="1"/>
          </p:cNvSpPr>
          <p:nvPr>
            <p:ph type="title"/>
          </p:nvPr>
        </p:nvSpPr>
        <p:spPr>
          <a:xfrm>
            <a:off x="311700" y="219600"/>
            <a:ext cx="8520600" cy="5727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GB" sz="2400" b="0" i="0" u="none" dirty="0">
                <a:solidFill>
                  <a:srgbClr val="008568"/>
                </a:solidFill>
              </a:rPr>
              <a:t>On the data lifecycle (2): Creation and preparation</a:t>
            </a:r>
            <a:endParaRPr sz="2700" dirty="0"/>
          </a:p>
        </p:txBody>
      </p:sp>
      <p:sp>
        <p:nvSpPr>
          <p:cNvPr id="122" name="Google Shape;122;p10"/>
          <p:cNvSpPr txBox="1">
            <a:spLocks noGrp="1"/>
          </p:cNvSpPr>
          <p:nvPr>
            <p:ph type="body" idx="1"/>
          </p:nvPr>
        </p:nvSpPr>
        <p:spPr>
          <a:xfrm>
            <a:off x="187250" y="940700"/>
            <a:ext cx="8520600" cy="3836400"/>
          </a:xfrm>
          <a:prstGeom prst="rect">
            <a:avLst/>
          </a:prstGeom>
          <a:noFill/>
          <a:ln>
            <a:noFill/>
          </a:ln>
        </p:spPr>
        <p:txBody>
          <a:bodyPr spcFirstLastPara="1" wrap="square" lIns="91425" tIns="91425" rIns="91425" bIns="91425" anchor="t" anchorCtr="0">
            <a:normAutofit fontScale="25000" lnSpcReduction="20000"/>
          </a:bodyPr>
          <a:lstStyle/>
          <a:p>
            <a:pPr marL="0" lvl="0" indent="0" algn="l" rtl="0">
              <a:lnSpc>
                <a:spcPct val="115000"/>
              </a:lnSpc>
              <a:spcBef>
                <a:spcPts val="0"/>
              </a:spcBef>
              <a:spcAft>
                <a:spcPts val="0"/>
              </a:spcAft>
              <a:buClr>
                <a:schemeClr val="dk1"/>
              </a:buClr>
              <a:buSzPts val="275"/>
              <a:buFont typeface="Arial"/>
              <a:buNone/>
            </a:pPr>
            <a:r>
              <a:rPr lang="en-GB" sz="7200" b="0" i="0" u="none" dirty="0"/>
              <a:t>The creation of data can involve different instruments or collection methods that are important to document. </a:t>
            </a:r>
            <a:endParaRPr sz="7200" dirty="0">
              <a:solidFill>
                <a:srgbClr val="595959"/>
              </a:solidFill>
            </a:endParaRPr>
          </a:p>
          <a:p>
            <a:pPr marL="0" lvl="0" indent="0" algn="l" rtl="0">
              <a:lnSpc>
                <a:spcPct val="115000"/>
              </a:lnSpc>
              <a:spcBef>
                <a:spcPts val="1200"/>
              </a:spcBef>
              <a:spcAft>
                <a:spcPts val="0"/>
              </a:spcAft>
              <a:buClr>
                <a:schemeClr val="dk1"/>
              </a:buClr>
              <a:buSzPts val="100"/>
              <a:buFont typeface="Arial"/>
              <a:buNone/>
            </a:pPr>
            <a:r>
              <a:rPr lang="en-GB" sz="7200" b="1" i="0" u="none" dirty="0">
                <a:solidFill>
                  <a:srgbClr val="595959"/>
                </a:solidFill>
              </a:rPr>
              <a:t>From raw data to analysable data</a:t>
            </a:r>
            <a:endParaRPr sz="7200" b="1" dirty="0">
              <a:solidFill>
                <a:srgbClr val="595959"/>
              </a:solidFill>
            </a:endParaRPr>
          </a:p>
          <a:p>
            <a:pPr marL="457200" lvl="0" indent="-330200" algn="l" rtl="0">
              <a:lnSpc>
                <a:spcPct val="115000"/>
              </a:lnSpc>
              <a:spcBef>
                <a:spcPts val="1200"/>
              </a:spcBef>
              <a:spcAft>
                <a:spcPts val="0"/>
              </a:spcAft>
              <a:buClr>
                <a:srgbClr val="595959"/>
              </a:buClr>
              <a:buSzPct val="100000"/>
              <a:buChar char="●"/>
            </a:pPr>
            <a:r>
              <a:rPr lang="en-GB" sz="6400" b="0" i="0" u="none" dirty="0">
                <a:solidFill>
                  <a:srgbClr val="595959"/>
                </a:solidFill>
              </a:rPr>
              <a:t>In the first stage, the data collected for research is so-called raw data. Raw data is the starting point of data processing, and it should always be possible to return to it.</a:t>
            </a:r>
            <a:endParaRPr sz="6400" dirty="0">
              <a:solidFill>
                <a:srgbClr val="595959"/>
              </a:solidFill>
            </a:endParaRPr>
          </a:p>
          <a:p>
            <a:pPr marL="457200" lvl="0" indent="-330200" algn="l" rtl="0">
              <a:lnSpc>
                <a:spcPct val="115000"/>
              </a:lnSpc>
              <a:spcBef>
                <a:spcPts val="0"/>
              </a:spcBef>
              <a:spcAft>
                <a:spcPts val="0"/>
              </a:spcAft>
              <a:buClr>
                <a:srgbClr val="595959"/>
              </a:buClr>
              <a:buSzPct val="100000"/>
              <a:buChar char="●"/>
            </a:pPr>
            <a:r>
              <a:rPr lang="en-GB" sz="6400" b="0" i="0" u="none" dirty="0">
                <a:solidFill>
                  <a:srgbClr val="595959"/>
                </a:solidFill>
              </a:rPr>
              <a:t>For analyses, the raw data is </a:t>
            </a:r>
            <a:r>
              <a:rPr lang="en-GB" sz="6400" b="1" i="0" u="none" dirty="0">
                <a:solidFill>
                  <a:srgbClr val="595959"/>
                </a:solidFill>
              </a:rPr>
              <a:t>validated</a:t>
            </a:r>
            <a:r>
              <a:rPr lang="en-GB" sz="6400" b="0" i="0" u="none" dirty="0">
                <a:solidFill>
                  <a:srgbClr val="595959"/>
                </a:solidFill>
              </a:rPr>
              <a:t> and </a:t>
            </a:r>
            <a:r>
              <a:rPr lang="en-GB" sz="6400" b="1" i="0" u="none" dirty="0">
                <a:solidFill>
                  <a:srgbClr val="595959"/>
                </a:solidFill>
              </a:rPr>
              <a:t>described</a:t>
            </a:r>
            <a:r>
              <a:rPr lang="en-GB" sz="6400" b="0" i="0" u="none" dirty="0">
                <a:solidFill>
                  <a:srgbClr val="595959"/>
                </a:solidFill>
              </a:rPr>
              <a:t>, and it is sometimes enriched and classified before it can be analysed. </a:t>
            </a:r>
            <a:endParaRPr sz="6400" dirty="0">
              <a:solidFill>
                <a:srgbClr val="595959"/>
              </a:solidFill>
            </a:endParaRPr>
          </a:p>
          <a:p>
            <a:pPr marL="0" lvl="0" indent="0" algn="l" rtl="0">
              <a:lnSpc>
                <a:spcPct val="115000"/>
              </a:lnSpc>
              <a:spcBef>
                <a:spcPts val="1200"/>
              </a:spcBef>
              <a:spcAft>
                <a:spcPts val="0"/>
              </a:spcAft>
              <a:buClr>
                <a:schemeClr val="dk1"/>
              </a:buClr>
              <a:buSzPts val="275"/>
              <a:buFont typeface="Arial"/>
              <a:buNone/>
            </a:pPr>
            <a:r>
              <a:rPr lang="en-GB" sz="7200" b="1" i="0" u="none" dirty="0">
                <a:solidFill>
                  <a:srgbClr val="595959"/>
                </a:solidFill>
              </a:rPr>
              <a:t>Various commands or other types of code are often used in the preparation of data</a:t>
            </a:r>
            <a:endParaRPr sz="7200" b="1" dirty="0">
              <a:solidFill>
                <a:srgbClr val="595959"/>
              </a:solidFill>
            </a:endParaRPr>
          </a:p>
          <a:p>
            <a:pPr marL="457200" lvl="0" indent="-330200" algn="l" rtl="0">
              <a:lnSpc>
                <a:spcPct val="115000"/>
              </a:lnSpc>
              <a:spcBef>
                <a:spcPts val="1200"/>
              </a:spcBef>
              <a:spcAft>
                <a:spcPts val="0"/>
              </a:spcAft>
              <a:buClr>
                <a:srgbClr val="595959"/>
              </a:buClr>
              <a:buSzPct val="100000"/>
              <a:buChar char="●"/>
            </a:pPr>
            <a:r>
              <a:rPr lang="en-GB" sz="6400" b="1" i="0" u="none" dirty="0">
                <a:solidFill>
                  <a:srgbClr val="595959"/>
                </a:solidFill>
              </a:rPr>
              <a:t>Program code</a:t>
            </a:r>
            <a:r>
              <a:rPr lang="en-GB" sz="6400" b="0" i="0" u="none" dirty="0">
                <a:solidFill>
                  <a:srgbClr val="595959"/>
                </a:solidFill>
              </a:rPr>
              <a:t> means the tool with which data is produced. For example, the models and the analysis and data processing code used (e.g. R scripts) should be preserved, documented and published if there are no grounds for non-publication.</a:t>
            </a:r>
            <a:endParaRPr sz="6400" dirty="0">
              <a:solidFill>
                <a:srgbClr val="595959"/>
              </a:solidFill>
            </a:endParaRPr>
          </a:p>
          <a:p>
            <a:pPr marL="0" lvl="0" indent="0" algn="l" rtl="0">
              <a:lnSpc>
                <a:spcPct val="115000"/>
              </a:lnSpc>
              <a:spcBef>
                <a:spcPts val="1200"/>
              </a:spcBef>
              <a:spcAft>
                <a:spcPts val="1200"/>
              </a:spcAft>
              <a:buSzPts val="1800"/>
              <a:buNone/>
            </a:pPr>
            <a:endParaRPr sz="1350" dirty="0"/>
          </a:p>
        </p:txBody>
      </p:sp>
      <p:pic>
        <p:nvPicPr>
          <p:cNvPr id="123" name="Google Shape;123;p10">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GB" sz="2400" b="0" i="0" u="none" dirty="0">
                <a:solidFill>
                  <a:srgbClr val="008568"/>
                </a:solidFill>
              </a:rPr>
              <a:t>On the data lifecycle (3): Refinement and management</a:t>
            </a:r>
            <a:endParaRPr sz="2400" dirty="0"/>
          </a:p>
        </p:txBody>
      </p:sp>
      <p:sp>
        <p:nvSpPr>
          <p:cNvPr id="129" name="Google Shape;129;p1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fontScale="25000" lnSpcReduction="20000"/>
          </a:bodyPr>
          <a:lstStyle/>
          <a:p>
            <a:pPr marL="0" lvl="0" indent="0" algn="l" rtl="0">
              <a:lnSpc>
                <a:spcPct val="115000"/>
              </a:lnSpc>
              <a:spcBef>
                <a:spcPts val="0"/>
              </a:spcBef>
              <a:spcAft>
                <a:spcPts val="0"/>
              </a:spcAft>
              <a:buSzPct val="100000"/>
              <a:buNone/>
            </a:pPr>
            <a:r>
              <a:rPr lang="en-GB" sz="7200" b="1" i="0" u="none" dirty="0"/>
              <a:t>Code </a:t>
            </a:r>
            <a:r>
              <a:rPr lang="en-GB" sz="7200" b="1" dirty="0"/>
              <a:t>book</a:t>
            </a:r>
            <a:r>
              <a:rPr lang="en-GB" sz="7200" b="0" i="0" u="none" dirty="0"/>
              <a:t> refers to </a:t>
            </a:r>
            <a:r>
              <a:rPr lang="en-GB" sz="7200" dirty="0"/>
              <a:t>expression of</a:t>
            </a:r>
            <a:r>
              <a:rPr lang="en-GB" sz="7200" b="0" i="0" u="none" dirty="0"/>
              <a:t> variables, entities or categories in the data. Such </a:t>
            </a:r>
            <a:r>
              <a:rPr lang="en-GB" sz="7200" dirty="0"/>
              <a:t>dataset</a:t>
            </a:r>
            <a:r>
              <a:rPr lang="en-GB" sz="7200" b="0" i="0" u="none" dirty="0"/>
              <a:t>-specific code </a:t>
            </a:r>
            <a:r>
              <a:rPr lang="en-GB" sz="7200" dirty="0"/>
              <a:t>books </a:t>
            </a:r>
            <a:r>
              <a:rPr lang="en-GB" sz="7200" b="0" i="0" u="none" dirty="0"/>
              <a:t>must be documented and </a:t>
            </a:r>
            <a:r>
              <a:rPr lang="en-GB" sz="7200" dirty="0"/>
              <a:t>described </a:t>
            </a:r>
            <a:r>
              <a:rPr lang="en-GB" sz="7200" b="0" i="0" u="none" dirty="0"/>
              <a:t>together with the data. Aim to use existing standards and/or code </a:t>
            </a:r>
            <a:r>
              <a:rPr lang="en-GB" sz="7200" dirty="0"/>
              <a:t>books</a:t>
            </a:r>
            <a:r>
              <a:rPr lang="en-GB" sz="7200" b="0" i="0" u="none" dirty="0">
                <a:solidFill>
                  <a:schemeClr val="dk1"/>
                </a:solidFill>
              </a:rPr>
              <a:t> </a:t>
            </a:r>
            <a:r>
              <a:rPr lang="en-GB" sz="7200" b="0" i="0" u="none" dirty="0"/>
              <a:t>in order to improve understandability and re</a:t>
            </a:r>
            <a:r>
              <a:rPr lang="en-GB" sz="7200" dirty="0"/>
              <a:t>producibility</a:t>
            </a:r>
            <a:r>
              <a:rPr lang="en-GB" sz="7200" b="0" i="0" u="none" dirty="0"/>
              <a:t>.</a:t>
            </a:r>
            <a:endParaRPr sz="7200" b="1" dirty="0">
              <a:solidFill>
                <a:srgbClr val="595959"/>
              </a:solidFill>
            </a:endParaRPr>
          </a:p>
          <a:p>
            <a:pPr marL="0" lvl="0" indent="0" algn="l" rtl="0">
              <a:lnSpc>
                <a:spcPct val="115000"/>
              </a:lnSpc>
              <a:spcBef>
                <a:spcPts val="1200"/>
              </a:spcBef>
              <a:spcAft>
                <a:spcPts val="0"/>
              </a:spcAft>
              <a:buSzPct val="100000"/>
              <a:buNone/>
            </a:pPr>
            <a:r>
              <a:rPr lang="en-GB" sz="7200" b="1" i="0" u="none" dirty="0">
                <a:solidFill>
                  <a:srgbClr val="595959"/>
                </a:solidFill>
              </a:rPr>
              <a:t>Workflow</a:t>
            </a:r>
            <a:r>
              <a:rPr lang="en-GB" sz="7200" b="0" i="0" u="none" dirty="0">
                <a:solidFill>
                  <a:srgbClr val="595959"/>
                </a:solidFill>
              </a:rPr>
              <a:t> refers to a series of functions that can be used to standardise the work </a:t>
            </a:r>
            <a:r>
              <a:rPr lang="en-GB" sz="7200" dirty="0">
                <a:solidFill>
                  <a:srgbClr val="595959"/>
                </a:solidFill>
              </a:rPr>
              <a:t>process </a:t>
            </a:r>
            <a:r>
              <a:rPr lang="en-GB" sz="7200" b="0" i="0" u="none" dirty="0">
                <a:solidFill>
                  <a:srgbClr val="595959"/>
                </a:solidFill>
              </a:rPr>
              <a:t>and ensur</a:t>
            </a:r>
            <a:r>
              <a:rPr lang="en-GB" sz="7200" dirty="0">
                <a:solidFill>
                  <a:srgbClr val="595959"/>
                </a:solidFill>
              </a:rPr>
              <a:t>e</a:t>
            </a:r>
            <a:r>
              <a:rPr lang="en-GB" sz="7200" b="0" i="0" u="none" dirty="0">
                <a:solidFill>
                  <a:srgbClr val="595959"/>
                </a:solidFill>
              </a:rPr>
              <a:t> consistent results. Workflows structure processes and improve efficiency. A workflow facilitates the recording and publication of the data lineage and provenance. </a:t>
            </a:r>
            <a:endParaRPr sz="7200" dirty="0">
              <a:solidFill>
                <a:srgbClr val="595959"/>
              </a:solidFill>
            </a:endParaRPr>
          </a:p>
          <a:p>
            <a:pPr marL="0" lvl="0" indent="0" algn="l" rtl="0">
              <a:lnSpc>
                <a:spcPct val="115000"/>
              </a:lnSpc>
              <a:spcBef>
                <a:spcPts val="1200"/>
              </a:spcBef>
              <a:spcAft>
                <a:spcPts val="0"/>
              </a:spcAft>
              <a:buSzPct val="100000"/>
              <a:buNone/>
            </a:pPr>
            <a:r>
              <a:rPr lang="en-GB" sz="7200" b="0" i="0" u="none" dirty="0">
                <a:solidFill>
                  <a:srgbClr val="595959"/>
                </a:solidFill>
              </a:rPr>
              <a:t>When a data object is created or made into a modified version, it is assigned a version number. </a:t>
            </a:r>
            <a:r>
              <a:rPr lang="en-GB" sz="7200" b="1" i="0" u="none" dirty="0">
                <a:solidFill>
                  <a:srgbClr val="595959"/>
                </a:solidFill>
              </a:rPr>
              <a:t>Version management</a:t>
            </a:r>
            <a:r>
              <a:rPr lang="en-GB" sz="7200" b="0" i="0" u="none" dirty="0">
                <a:solidFill>
                  <a:srgbClr val="595959"/>
                </a:solidFill>
              </a:rPr>
              <a:t> involves keeping a record of stored versions and facilitating reversion to them, which is important in terms of the traceability of data, modification tracking and error correction. </a:t>
            </a:r>
            <a:endParaRPr sz="7200" dirty="0">
              <a:solidFill>
                <a:srgbClr val="595959"/>
              </a:solidFill>
            </a:endParaRPr>
          </a:p>
          <a:p>
            <a:pPr marL="0" lvl="0" indent="0" algn="l" rtl="0">
              <a:lnSpc>
                <a:spcPct val="115000"/>
              </a:lnSpc>
              <a:spcBef>
                <a:spcPts val="1200"/>
              </a:spcBef>
              <a:spcAft>
                <a:spcPts val="0"/>
              </a:spcAft>
              <a:buClr>
                <a:schemeClr val="dk1"/>
              </a:buClr>
              <a:buSzPct val="81481"/>
              <a:buFont typeface="Arial"/>
              <a:buNone/>
            </a:pPr>
            <a:endParaRPr sz="1350" dirty="0"/>
          </a:p>
          <a:p>
            <a:pPr marL="0" lvl="0" indent="0" algn="l" rtl="0">
              <a:lnSpc>
                <a:spcPct val="115000"/>
              </a:lnSpc>
              <a:spcBef>
                <a:spcPts val="1200"/>
              </a:spcBef>
              <a:spcAft>
                <a:spcPts val="1200"/>
              </a:spcAft>
              <a:buSzPts val="1800"/>
              <a:buNone/>
            </a:pPr>
            <a:endParaRPr dirty="0"/>
          </a:p>
        </p:txBody>
      </p:sp>
      <p:pic>
        <p:nvPicPr>
          <p:cNvPr id="130" name="Google Shape;130;p11">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2"/>
          <p:cNvSpPr txBox="1">
            <a:spLocks noGrp="1"/>
          </p:cNvSpPr>
          <p:nvPr>
            <p:ph type="title"/>
          </p:nvPr>
        </p:nvSpPr>
        <p:spPr>
          <a:xfrm>
            <a:off x="311700" y="248950"/>
            <a:ext cx="8520600" cy="5727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ct val="129629"/>
              <a:buNone/>
            </a:pPr>
            <a:r>
              <a:rPr lang="en-GB" sz="2400" b="0" i="0" u="none" dirty="0">
                <a:solidFill>
                  <a:srgbClr val="008568"/>
                </a:solidFill>
              </a:rPr>
              <a:t>Instructions for the lifecycle of data and its documentation</a:t>
            </a:r>
            <a:endParaRPr sz="2400" dirty="0">
              <a:solidFill>
                <a:srgbClr val="008568"/>
              </a:solidFill>
            </a:endParaRPr>
          </a:p>
          <a:p>
            <a:pPr marL="0" lvl="0" indent="0" algn="l" rtl="0">
              <a:lnSpc>
                <a:spcPct val="100000"/>
              </a:lnSpc>
              <a:spcBef>
                <a:spcPts val="0"/>
              </a:spcBef>
              <a:spcAft>
                <a:spcPts val="0"/>
              </a:spcAft>
              <a:buSzPct val="129629"/>
              <a:buNone/>
            </a:pPr>
            <a:endParaRPr sz="2400" dirty="0">
              <a:solidFill>
                <a:srgbClr val="008568"/>
              </a:solidFill>
            </a:endParaRPr>
          </a:p>
        </p:txBody>
      </p:sp>
      <p:sp>
        <p:nvSpPr>
          <p:cNvPr id="136" name="Google Shape;136;p12"/>
          <p:cNvSpPr txBox="1">
            <a:spLocks noGrp="1"/>
          </p:cNvSpPr>
          <p:nvPr>
            <p:ph type="body" idx="1"/>
          </p:nvPr>
        </p:nvSpPr>
        <p:spPr>
          <a:xfrm>
            <a:off x="101000" y="954675"/>
            <a:ext cx="8641500" cy="4005600"/>
          </a:xfrm>
          <a:prstGeom prst="rect">
            <a:avLst/>
          </a:prstGeom>
          <a:noFill/>
          <a:ln>
            <a:noFill/>
          </a:ln>
        </p:spPr>
        <p:txBody>
          <a:bodyPr spcFirstLastPara="1" wrap="square" lIns="91425" tIns="91425" rIns="91425" bIns="91425" anchor="t" anchorCtr="0">
            <a:noAutofit/>
          </a:bodyPr>
          <a:lstStyle/>
          <a:p>
            <a:pPr marL="457200" lvl="0" indent="-333375" algn="l" rtl="0">
              <a:lnSpc>
                <a:spcPct val="115000"/>
              </a:lnSpc>
              <a:spcBef>
                <a:spcPts val="0"/>
              </a:spcBef>
              <a:spcAft>
                <a:spcPts val="0"/>
              </a:spcAft>
              <a:buSzPts val="1650"/>
              <a:buChar char="●"/>
            </a:pPr>
            <a:r>
              <a:rPr lang="en-GB" sz="1650" b="0" i="0" u="none" dirty="0"/>
              <a:t>Store the raw data if its preservation is possible and appropriate. </a:t>
            </a:r>
            <a:endParaRPr sz="1650" dirty="0"/>
          </a:p>
          <a:p>
            <a:pPr marL="457200" lvl="0" indent="-333375" algn="l" rtl="0">
              <a:lnSpc>
                <a:spcPct val="115000"/>
              </a:lnSpc>
              <a:spcBef>
                <a:spcPts val="0"/>
              </a:spcBef>
              <a:spcAft>
                <a:spcPts val="0"/>
              </a:spcAft>
              <a:buSzPts val="1650"/>
              <a:buChar char="●"/>
            </a:pPr>
            <a:r>
              <a:rPr lang="en-GB" sz="1650" b="0" i="0" u="none" dirty="0"/>
              <a:t>Document the data sources. Use persistent identifiers, if possible (e.g. for source datasets, infrastructures, sensors, protocols).</a:t>
            </a:r>
            <a:endParaRPr sz="1650" dirty="0"/>
          </a:p>
          <a:p>
            <a:pPr marL="457200" lvl="0" indent="-333375" algn="l" rtl="0">
              <a:lnSpc>
                <a:spcPct val="115000"/>
              </a:lnSpc>
              <a:spcBef>
                <a:spcPts val="0"/>
              </a:spcBef>
              <a:spcAft>
                <a:spcPts val="0"/>
              </a:spcAft>
              <a:buSzPts val="1650"/>
              <a:buChar char="●"/>
            </a:pPr>
            <a:r>
              <a:rPr lang="en-GB" sz="1650" b="0" i="0" u="none" dirty="0"/>
              <a:t>Document the processing of data and its principles in detail, such as the validation process, whether spelling errors have been corrected, conversions, etc.</a:t>
            </a:r>
            <a:endParaRPr sz="1650" dirty="0"/>
          </a:p>
          <a:p>
            <a:pPr marL="457200" lvl="0" indent="-333375" algn="l" rtl="0">
              <a:lnSpc>
                <a:spcPct val="115000"/>
              </a:lnSpc>
              <a:spcBef>
                <a:spcPts val="0"/>
              </a:spcBef>
              <a:spcAft>
                <a:spcPts val="0"/>
              </a:spcAft>
              <a:buSzPts val="1650"/>
              <a:buChar char="●"/>
            </a:pPr>
            <a:r>
              <a:rPr lang="en-GB" sz="1650" b="0" i="0" u="none" dirty="0"/>
              <a:t>Plan the versioning, digital preservation and destruction of raw data as well.</a:t>
            </a:r>
            <a:endParaRPr sz="1650" dirty="0"/>
          </a:p>
          <a:p>
            <a:pPr marL="457200" lvl="0" indent="-333375" algn="l" rtl="0">
              <a:lnSpc>
                <a:spcPct val="115000"/>
              </a:lnSpc>
              <a:spcBef>
                <a:spcPts val="0"/>
              </a:spcBef>
              <a:spcAft>
                <a:spcPts val="0"/>
              </a:spcAft>
              <a:buSzPts val="1650"/>
              <a:buChar char="●"/>
            </a:pPr>
            <a:r>
              <a:rPr lang="en-GB" sz="1650" b="0" i="0" u="none" dirty="0"/>
              <a:t>Make sure that you can revert to earlier versions, if necessary, by ensuring that a sufficient number of versions is created over the course of the work. Ensure that the versions can be identified unambiguously.</a:t>
            </a:r>
            <a:endParaRPr sz="1650" dirty="0"/>
          </a:p>
          <a:p>
            <a:pPr marL="457200" lvl="0" indent="-333375" algn="l" rtl="0">
              <a:lnSpc>
                <a:spcPct val="115000"/>
              </a:lnSpc>
              <a:spcBef>
                <a:spcPts val="0"/>
              </a:spcBef>
              <a:spcAft>
                <a:spcPts val="0"/>
              </a:spcAft>
              <a:buSzPts val="1650"/>
              <a:buChar char="●"/>
            </a:pPr>
            <a:r>
              <a:rPr lang="en-GB" sz="1650" b="0" i="0" u="none" dirty="0"/>
              <a:t>Ensure file integrity by calculating checksums for the files and remember to make backup copies. Record these actions as well.</a:t>
            </a:r>
            <a:endParaRPr sz="1650" dirty="0"/>
          </a:p>
          <a:p>
            <a:pPr marL="457200" lvl="0" indent="-333375" algn="l" rtl="0">
              <a:lnSpc>
                <a:spcPct val="115000"/>
              </a:lnSpc>
              <a:spcBef>
                <a:spcPts val="0"/>
              </a:spcBef>
              <a:spcAft>
                <a:spcPts val="0"/>
              </a:spcAft>
              <a:buSzPts val="1650"/>
              <a:buChar char="●"/>
            </a:pPr>
            <a:r>
              <a:rPr lang="en-GB" sz="1650" b="0" i="0" u="none" dirty="0"/>
              <a:t>Think about what is necessary in terms of the repeatability of the research.</a:t>
            </a:r>
            <a:endParaRPr sz="1650" dirty="0"/>
          </a:p>
          <a:p>
            <a:pPr marL="457200" lvl="0" indent="-333375" algn="l" rtl="0">
              <a:lnSpc>
                <a:spcPct val="115000"/>
              </a:lnSpc>
              <a:spcBef>
                <a:spcPts val="0"/>
              </a:spcBef>
              <a:spcAft>
                <a:spcPts val="0"/>
              </a:spcAft>
              <a:buSzPts val="1650"/>
              <a:buChar char="●"/>
            </a:pPr>
            <a:r>
              <a:rPr lang="en-GB" sz="1650" b="0" i="0" u="none" dirty="0"/>
              <a:t>Detailed documentation is important, particularly with regard to data to be preserved digitally, e.g. in terms of the devices and software used.</a:t>
            </a:r>
            <a:endParaRPr sz="1650" dirty="0"/>
          </a:p>
        </p:txBody>
      </p:sp>
      <p:pic>
        <p:nvPicPr>
          <p:cNvPr id="137" name="Google Shape;137;p12">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935320" y="624062"/>
            <a:ext cx="705585" cy="6612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ct val="39285"/>
              <a:buFont typeface="Arial"/>
              <a:buNone/>
            </a:pPr>
            <a:r>
              <a:rPr lang="en-GB" b="0" i="0" u="none" dirty="0">
                <a:solidFill>
                  <a:srgbClr val="008568"/>
                </a:solidFill>
              </a:rPr>
              <a:t>CHECKLIST: Can your research be rep</a:t>
            </a:r>
            <a:r>
              <a:rPr lang="en-GB" dirty="0">
                <a:solidFill>
                  <a:srgbClr val="008568"/>
                </a:solidFill>
              </a:rPr>
              <a:t>roduced</a:t>
            </a:r>
            <a:r>
              <a:rPr lang="en-GB" b="0" i="0" u="none" dirty="0">
                <a:solidFill>
                  <a:srgbClr val="008568"/>
                </a:solidFill>
              </a:rPr>
              <a:t>?</a:t>
            </a:r>
            <a:endParaRPr dirty="0"/>
          </a:p>
        </p:txBody>
      </p:sp>
      <p:sp>
        <p:nvSpPr>
          <p:cNvPr id="143" name="Google Shape;143;p13"/>
          <p:cNvSpPr txBox="1">
            <a:spLocks noGrp="1"/>
          </p:cNvSpPr>
          <p:nvPr>
            <p:ph type="body" idx="1"/>
          </p:nvPr>
        </p:nvSpPr>
        <p:spPr>
          <a:xfrm>
            <a:off x="124800" y="1017725"/>
            <a:ext cx="8894400" cy="3416400"/>
          </a:xfrm>
          <a:prstGeom prst="rect">
            <a:avLst/>
          </a:prstGeom>
          <a:noFill/>
          <a:ln>
            <a:noFill/>
          </a:ln>
        </p:spPr>
        <p:txBody>
          <a:bodyPr spcFirstLastPara="1" wrap="square" lIns="91425" tIns="91425" rIns="91425" bIns="91425" anchor="t" anchorCtr="0">
            <a:noAutofit/>
          </a:bodyPr>
          <a:lstStyle/>
          <a:p>
            <a:pPr marL="457200" lvl="0" indent="-330200" algn="l" rtl="0">
              <a:lnSpc>
                <a:spcPct val="95000"/>
              </a:lnSpc>
              <a:spcBef>
                <a:spcPts val="900"/>
              </a:spcBef>
              <a:spcAft>
                <a:spcPts val="0"/>
              </a:spcAft>
              <a:buSzPts val="1600"/>
              <a:buAutoNum type="arabicPeriod"/>
            </a:pPr>
            <a:r>
              <a:rPr lang="en-GB" sz="1600" b="0" i="0" u="none" dirty="0">
                <a:solidFill>
                  <a:srgbClr val="464F55"/>
                </a:solidFill>
              </a:rPr>
              <a:t>Is </a:t>
            </a:r>
            <a:r>
              <a:rPr lang="en-GB" sz="1600" dirty="0">
                <a:solidFill>
                  <a:srgbClr val="464F55"/>
                </a:solidFill>
              </a:rPr>
              <a:t>your </a:t>
            </a:r>
            <a:r>
              <a:rPr lang="en-GB" sz="1600" b="0" i="0" u="none" dirty="0">
                <a:solidFill>
                  <a:srgbClr val="464F55"/>
                </a:solidFill>
              </a:rPr>
              <a:t>work steered by a data management plan throughout the entire data lifecycle so that </a:t>
            </a:r>
            <a:r>
              <a:rPr lang="en-GB" sz="1600" b="0" i="0" u="none" dirty="0"/>
              <a:t>all the data processing procedures are open and sufficiently documented</a:t>
            </a:r>
            <a:r>
              <a:rPr lang="en-GB" sz="1600" b="0" i="0" u="none" dirty="0">
                <a:solidFill>
                  <a:srgbClr val="464F55"/>
                </a:solidFill>
              </a:rPr>
              <a:t>?</a:t>
            </a:r>
            <a:endParaRPr sz="1600" dirty="0">
              <a:solidFill>
                <a:srgbClr val="464F55"/>
              </a:solidFill>
            </a:endParaRPr>
          </a:p>
          <a:p>
            <a:pPr marL="457200" lvl="0" indent="-330200" algn="l" rtl="0">
              <a:lnSpc>
                <a:spcPct val="95000"/>
              </a:lnSpc>
              <a:spcBef>
                <a:spcPts val="0"/>
              </a:spcBef>
              <a:spcAft>
                <a:spcPts val="0"/>
              </a:spcAft>
              <a:buClr>
                <a:srgbClr val="464F55"/>
              </a:buClr>
              <a:buSzPts val="1600"/>
              <a:buAutoNum type="arabicPeriod"/>
            </a:pPr>
            <a:r>
              <a:rPr lang="en-GB" sz="1600" b="0" i="0" u="none" dirty="0"/>
              <a:t>How </a:t>
            </a:r>
            <a:r>
              <a:rPr lang="en-GB" sz="1600" dirty="0"/>
              <a:t>have you taken into account </a:t>
            </a:r>
            <a:r>
              <a:rPr lang="en-GB" sz="1600" b="0" i="0" u="none" dirty="0"/>
              <a:t>the openness of data and usage restrictions throughout the process?</a:t>
            </a:r>
            <a:endParaRPr sz="1600" dirty="0">
              <a:solidFill>
                <a:srgbClr val="464F55"/>
              </a:solidFill>
            </a:endParaRPr>
          </a:p>
          <a:p>
            <a:pPr marL="457200" lvl="0" indent="-330200" algn="l" rtl="0">
              <a:lnSpc>
                <a:spcPct val="95000"/>
              </a:lnSpc>
              <a:spcBef>
                <a:spcPts val="0"/>
              </a:spcBef>
              <a:spcAft>
                <a:spcPts val="0"/>
              </a:spcAft>
              <a:buSzPts val="1600"/>
              <a:buAutoNum type="arabicPeriod"/>
            </a:pPr>
            <a:r>
              <a:rPr lang="en-GB" sz="1600" dirty="0">
                <a:solidFill>
                  <a:srgbClr val="464F55"/>
                </a:solidFill>
              </a:rPr>
              <a:t>Have you utilised </a:t>
            </a:r>
            <a:r>
              <a:rPr lang="en-GB" sz="1600" b="0" i="0" u="none" dirty="0">
                <a:solidFill>
                  <a:srgbClr val="464F55"/>
                </a:solidFill>
              </a:rPr>
              <a:t>shared practices, such as standards and glossaries, </a:t>
            </a:r>
            <a:r>
              <a:rPr lang="en-GB" sz="1600" b="0" i="0" u="none" dirty="0">
                <a:solidFill>
                  <a:srgbClr val="595959"/>
                </a:solidFill>
              </a:rPr>
              <a:t>in the metadata and the actual data? </a:t>
            </a:r>
            <a:endParaRPr sz="1600" dirty="0">
              <a:solidFill>
                <a:srgbClr val="595959"/>
              </a:solidFill>
            </a:endParaRPr>
          </a:p>
          <a:p>
            <a:pPr marL="457200" lvl="0" indent="-330200" algn="l" rtl="0">
              <a:lnSpc>
                <a:spcPct val="95000"/>
              </a:lnSpc>
              <a:spcBef>
                <a:spcPts val="0"/>
              </a:spcBef>
              <a:spcAft>
                <a:spcPts val="0"/>
              </a:spcAft>
              <a:buClr>
                <a:srgbClr val="595959"/>
              </a:buClr>
              <a:buSzPts val="1600"/>
              <a:buAutoNum type="arabicPeriod"/>
            </a:pPr>
            <a:r>
              <a:rPr lang="en-GB" sz="1600" dirty="0">
                <a:solidFill>
                  <a:srgbClr val="595959"/>
                </a:solidFill>
              </a:rPr>
              <a:t>Have you systematically documented the</a:t>
            </a:r>
            <a:r>
              <a:rPr lang="en-GB" sz="1600" b="0" i="0" u="none" dirty="0">
                <a:solidFill>
                  <a:srgbClr val="595959"/>
                </a:solidFill>
              </a:rPr>
              <a:t> lifecycle of the research </a:t>
            </a:r>
            <a:r>
              <a:rPr lang="en-GB" sz="1600" dirty="0">
                <a:solidFill>
                  <a:srgbClr val="595959"/>
                </a:solidFill>
              </a:rPr>
              <a:t>data</a:t>
            </a:r>
            <a:r>
              <a:rPr lang="en-GB" sz="1600" b="0" i="0" u="none" dirty="0">
                <a:solidFill>
                  <a:srgbClr val="595959"/>
                </a:solidFill>
              </a:rPr>
              <a:t> and is the description accurate? </a:t>
            </a:r>
            <a:r>
              <a:rPr lang="en-GB" sz="1600" b="0" i="0" u="none" dirty="0"/>
              <a:t>Are as many data processing stages as possible automated and is the code stored? Are the software and settings used documented (technical documentation)?</a:t>
            </a:r>
            <a:endParaRPr sz="1600" dirty="0">
              <a:solidFill>
                <a:srgbClr val="595959"/>
              </a:solidFill>
            </a:endParaRPr>
          </a:p>
          <a:p>
            <a:pPr marL="457200" lvl="0" indent="-330200" algn="l" rtl="0">
              <a:lnSpc>
                <a:spcPct val="95000"/>
              </a:lnSpc>
              <a:spcBef>
                <a:spcPts val="0"/>
              </a:spcBef>
              <a:spcAft>
                <a:spcPts val="0"/>
              </a:spcAft>
              <a:buClr>
                <a:srgbClr val="595959"/>
              </a:buClr>
              <a:buSzPts val="1600"/>
              <a:buAutoNum type="arabicPeriod"/>
            </a:pPr>
            <a:r>
              <a:rPr lang="en-GB" sz="1600" dirty="0">
                <a:solidFill>
                  <a:srgbClr val="595959"/>
                </a:solidFill>
              </a:rPr>
              <a:t>Have you versioned</a:t>
            </a:r>
            <a:r>
              <a:rPr lang="en-GB" sz="1600" b="0" i="0" u="none" dirty="0">
                <a:solidFill>
                  <a:srgbClr val="595959"/>
                </a:solidFill>
              </a:rPr>
              <a:t> the data and other outputs? </a:t>
            </a:r>
            <a:endParaRPr sz="1600" dirty="0">
              <a:solidFill>
                <a:srgbClr val="595959"/>
              </a:solidFill>
            </a:endParaRPr>
          </a:p>
          <a:p>
            <a:pPr marL="457200" lvl="0" indent="-330200" algn="l" rtl="0">
              <a:lnSpc>
                <a:spcPct val="95000"/>
              </a:lnSpc>
              <a:spcBef>
                <a:spcPts val="0"/>
              </a:spcBef>
              <a:spcAft>
                <a:spcPts val="0"/>
              </a:spcAft>
              <a:buClr>
                <a:srgbClr val="595959"/>
              </a:buClr>
              <a:buSzPts val="1600"/>
              <a:buAutoNum type="arabicPeriod"/>
            </a:pPr>
            <a:r>
              <a:rPr lang="en-GB" sz="1600" dirty="0">
                <a:solidFill>
                  <a:srgbClr val="595959"/>
                </a:solidFill>
              </a:rPr>
              <a:t>Have you stored </a:t>
            </a:r>
            <a:r>
              <a:rPr lang="en-GB" sz="1600" b="0" i="0" u="none" dirty="0">
                <a:solidFill>
                  <a:srgbClr val="595959"/>
                </a:solidFill>
              </a:rPr>
              <a:t>the data and its documentation in a referenceable form (persistent identifiers and metadata)? </a:t>
            </a:r>
            <a:endParaRPr sz="1600" dirty="0">
              <a:solidFill>
                <a:srgbClr val="595959"/>
              </a:solidFill>
            </a:endParaRPr>
          </a:p>
          <a:p>
            <a:pPr marL="0" lvl="0" indent="0" algn="ctr" rtl="0">
              <a:lnSpc>
                <a:spcPct val="90000"/>
              </a:lnSpc>
              <a:spcBef>
                <a:spcPts val="900"/>
              </a:spcBef>
              <a:spcAft>
                <a:spcPts val="0"/>
              </a:spcAft>
              <a:buClr>
                <a:schemeClr val="dk1"/>
              </a:buClr>
              <a:buSzPts val="440"/>
              <a:buFont typeface="Arial"/>
              <a:buNone/>
            </a:pPr>
            <a:r>
              <a:rPr lang="en-GB" sz="1640" b="1" i="1" u="none" dirty="0">
                <a:solidFill>
                  <a:srgbClr val="464F55"/>
                </a:solidFill>
              </a:rPr>
              <a:t>When rep</a:t>
            </a:r>
            <a:r>
              <a:rPr lang="en-GB" sz="1640" b="1" i="1" dirty="0">
                <a:solidFill>
                  <a:srgbClr val="464F55"/>
                </a:solidFill>
              </a:rPr>
              <a:t>roducibility</a:t>
            </a:r>
            <a:r>
              <a:rPr lang="en-GB" sz="1640" b="1" i="1" u="none" dirty="0">
                <a:solidFill>
                  <a:srgbClr val="464F55"/>
                </a:solidFill>
              </a:rPr>
              <a:t> is ensured, the FAIR principles are implemented naturally as part of the research process and there is no need to create data or documents separately in the publication phase of the article or data.</a:t>
            </a:r>
            <a:endParaRPr sz="1640" b="1" i="1" dirty="0">
              <a:solidFill>
                <a:srgbClr val="464F55"/>
              </a:solidFill>
            </a:endParaRPr>
          </a:p>
          <a:p>
            <a:pPr marL="0" lvl="0" indent="0" algn="l" rtl="0">
              <a:lnSpc>
                <a:spcPct val="95000"/>
              </a:lnSpc>
              <a:spcBef>
                <a:spcPts val="0"/>
              </a:spcBef>
              <a:spcAft>
                <a:spcPts val="1200"/>
              </a:spcAft>
              <a:buSzPts val="440"/>
              <a:buNone/>
            </a:pPr>
            <a:endParaRPr sz="419" dirty="0">
              <a:solidFill>
                <a:srgbClr val="4D5156"/>
              </a:solidFill>
              <a:highlight>
                <a:srgbClr val="FFFFFF"/>
              </a:highlight>
            </a:endParaRPr>
          </a:p>
        </p:txBody>
      </p:sp>
      <p:pic>
        <p:nvPicPr>
          <p:cNvPr id="144" name="Google Shape;144;p13">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4"/>
          <p:cNvSpPr txBox="1">
            <a:spLocks noGrp="1"/>
          </p:cNvSpPr>
          <p:nvPr>
            <p:ph type="ctrTitle"/>
          </p:nvPr>
        </p:nvSpPr>
        <p:spPr>
          <a:xfrm>
            <a:off x="311708" y="387000"/>
            <a:ext cx="8520600" cy="20526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en-GB" b="0" i="0" u="none" dirty="0">
                <a:solidFill>
                  <a:srgbClr val="008568"/>
                </a:solidFill>
              </a:rPr>
              <a:t>Assessing the value and quality of data</a:t>
            </a:r>
            <a:endParaRPr dirty="0">
              <a:solidFill>
                <a:srgbClr val="008568"/>
              </a:solidFill>
            </a:endParaRPr>
          </a:p>
        </p:txBody>
      </p:sp>
      <p:pic>
        <p:nvPicPr>
          <p:cNvPr id="150" name="Google Shape;150;p14" descr="Line drawing of diamond."/>
          <p:cNvPicPr preferRelativeResize="0"/>
          <p:nvPr/>
        </p:nvPicPr>
        <p:blipFill rotWithShape="1">
          <a:blip r:embed="rId3">
            <a:alphaModFix/>
          </a:blip>
          <a:srcRect/>
          <a:stretch/>
        </p:blipFill>
        <p:spPr>
          <a:xfrm>
            <a:off x="3458612" y="2807385"/>
            <a:ext cx="2226775" cy="20868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5"/>
          <p:cNvSpPr txBox="1">
            <a:spLocks noGrp="1"/>
          </p:cNvSpPr>
          <p:nvPr>
            <p:ph type="title"/>
          </p:nvPr>
        </p:nvSpPr>
        <p:spPr>
          <a:xfrm>
            <a:off x="311700" y="103650"/>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95000"/>
              </a:lnSpc>
              <a:spcBef>
                <a:spcPts val="0"/>
              </a:spcBef>
              <a:spcAft>
                <a:spcPts val="1200"/>
              </a:spcAft>
              <a:buSzPct val="95903"/>
              <a:buNone/>
            </a:pPr>
            <a:r>
              <a:rPr lang="en-GB" sz="3243" b="0" i="0" u="none" dirty="0">
                <a:solidFill>
                  <a:srgbClr val="008568"/>
                </a:solidFill>
              </a:rPr>
              <a:t>FAIR principles and the value of data</a:t>
            </a:r>
            <a:endParaRPr sz="3243" dirty="0">
              <a:solidFill>
                <a:srgbClr val="008568"/>
              </a:solidFill>
            </a:endParaRPr>
          </a:p>
        </p:txBody>
      </p:sp>
      <p:sp>
        <p:nvSpPr>
          <p:cNvPr id="156" name="Google Shape;156;p15"/>
          <p:cNvSpPr txBox="1">
            <a:spLocks noGrp="1"/>
          </p:cNvSpPr>
          <p:nvPr>
            <p:ph type="body" idx="1"/>
          </p:nvPr>
        </p:nvSpPr>
        <p:spPr>
          <a:xfrm>
            <a:off x="328800" y="627550"/>
            <a:ext cx="8486400" cy="37305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SzPts val="1800"/>
              <a:buNone/>
            </a:pPr>
            <a:r>
              <a:rPr lang="en-GB" sz="1700" b="0" i="0" u="none" dirty="0"/>
              <a:t>The reusability of data increases its value to the scientific community and society. Researchers are responsible for determining the value of data on their part and take care preserving its value.</a:t>
            </a:r>
            <a:endParaRPr sz="1700" dirty="0"/>
          </a:p>
          <a:p>
            <a:pPr marL="0" lvl="0" indent="0" algn="l" rtl="0">
              <a:lnSpc>
                <a:spcPct val="95000"/>
              </a:lnSpc>
              <a:spcBef>
                <a:spcPts val="1200"/>
              </a:spcBef>
              <a:spcAft>
                <a:spcPts val="0"/>
              </a:spcAft>
              <a:buClr>
                <a:schemeClr val="dk1"/>
              </a:buClr>
              <a:buSzPts val="1100"/>
              <a:buFont typeface="Arial"/>
              <a:buNone/>
            </a:pPr>
            <a:r>
              <a:rPr lang="en-GB" sz="1700" b="0" i="0" u="none" dirty="0"/>
              <a:t>Managing </a:t>
            </a:r>
            <a:r>
              <a:rPr lang="en-GB" sz="1700" dirty="0"/>
              <a:t>data </a:t>
            </a:r>
            <a:r>
              <a:rPr lang="en-GB" sz="1700" b="0" i="0" u="none" dirty="0"/>
              <a:t>in accordance with the FAIR principles facilitates responsible reuse of the data and increases the impact of the research. </a:t>
            </a:r>
            <a:endParaRPr sz="1700" dirty="0"/>
          </a:p>
          <a:p>
            <a:pPr marL="0" lvl="0" indent="0" algn="l" rtl="0">
              <a:lnSpc>
                <a:spcPct val="95000"/>
              </a:lnSpc>
              <a:spcBef>
                <a:spcPts val="1200"/>
              </a:spcBef>
              <a:spcAft>
                <a:spcPts val="0"/>
              </a:spcAft>
              <a:buSzPts val="1800"/>
              <a:buNone/>
            </a:pPr>
            <a:r>
              <a:rPr lang="en-GB" sz="1700" b="0" i="0" u="none" dirty="0"/>
              <a:t>The more detailed the documentation of the origin of the data is, the easier the data is to reuse. This is why the workflow through which raw data is made into published research data must be recorded.</a:t>
            </a:r>
            <a:endParaRPr sz="1700" dirty="0"/>
          </a:p>
          <a:p>
            <a:pPr marL="0" lvl="0" indent="0" algn="l" rtl="0">
              <a:lnSpc>
                <a:spcPct val="95000"/>
              </a:lnSpc>
              <a:spcBef>
                <a:spcPts val="1200"/>
              </a:spcBef>
              <a:spcAft>
                <a:spcPts val="0"/>
              </a:spcAft>
              <a:buSzPts val="1800"/>
              <a:buNone/>
            </a:pPr>
            <a:r>
              <a:rPr lang="en-GB" sz="1700" b="0" i="0" u="none" dirty="0"/>
              <a:t>The researcher may collect the data in order to establish an answer to a question that they have posed within their own discipline, but the data may also have value as part of a larger whole, e.g. in the organisation’s database, as comparison data, as part of a meta analysis or within another discipline.</a:t>
            </a:r>
            <a:endParaRPr sz="1700" dirty="0"/>
          </a:p>
          <a:p>
            <a:pPr marL="0" lvl="0" indent="0" algn="l" rtl="0">
              <a:lnSpc>
                <a:spcPct val="95000"/>
              </a:lnSpc>
              <a:spcBef>
                <a:spcPts val="1200"/>
              </a:spcBef>
              <a:spcAft>
                <a:spcPts val="1200"/>
              </a:spcAft>
              <a:buSzPts val="1800"/>
              <a:buNone/>
            </a:pPr>
            <a:r>
              <a:rPr lang="en-GB" sz="1700" b="0" i="0" u="none" dirty="0"/>
              <a:t>The value of data is usually increased by its uniqueness and the amount of resources used on its production. The data also often has value from the perspective of the openness of the research</a:t>
            </a:r>
            <a:r>
              <a:rPr lang="en-GB" sz="1700" dirty="0"/>
              <a:t>,</a:t>
            </a:r>
            <a:r>
              <a:rPr lang="en-GB" sz="1700" b="0" i="0" u="none" dirty="0"/>
              <a:t> </a:t>
            </a:r>
            <a:r>
              <a:rPr lang="en-GB" sz="1700" dirty="0"/>
              <a:t>evaluation and </a:t>
            </a:r>
            <a:r>
              <a:rPr lang="en-GB" sz="1700" b="0" i="0" u="none" dirty="0"/>
              <a:t>pee</a:t>
            </a:r>
            <a:r>
              <a:rPr lang="en-GB" sz="1700" dirty="0"/>
              <a:t>r</a:t>
            </a:r>
            <a:r>
              <a:rPr lang="en-GB" sz="1700" b="0" i="0" u="none" dirty="0"/>
              <a:t> reviews.</a:t>
            </a:r>
            <a:endParaRPr sz="1700" dirty="0"/>
          </a:p>
        </p:txBody>
      </p:sp>
      <p:pic>
        <p:nvPicPr>
          <p:cNvPr id="157" name="Google Shape;157;p15">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8204089" y="225571"/>
            <a:ext cx="611108" cy="572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6"/>
          <p:cNvSpPr txBox="1">
            <a:spLocks noGrp="1"/>
          </p:cNvSpPr>
          <p:nvPr>
            <p:ph type="title"/>
          </p:nvPr>
        </p:nvSpPr>
        <p:spPr>
          <a:xfrm>
            <a:off x="168300" y="1044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990"/>
              <a:buNone/>
            </a:pPr>
            <a:r>
              <a:rPr lang="en-GB" sz="2920" b="0" i="0" u="none" dirty="0">
                <a:solidFill>
                  <a:srgbClr val="008568"/>
                </a:solidFill>
              </a:rPr>
              <a:t>Changes in the value of data</a:t>
            </a:r>
            <a:endParaRPr sz="2920" dirty="0">
              <a:solidFill>
                <a:srgbClr val="008568"/>
              </a:solidFill>
            </a:endParaRPr>
          </a:p>
        </p:txBody>
      </p:sp>
      <p:pic>
        <p:nvPicPr>
          <p:cNvPr id="163" name="Google Shape;163;p16">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8077792" y="354718"/>
            <a:ext cx="611108" cy="572700"/>
          </a:xfrm>
          <a:prstGeom prst="rect">
            <a:avLst/>
          </a:prstGeom>
          <a:noFill/>
          <a:ln>
            <a:noFill/>
          </a:ln>
        </p:spPr>
      </p:pic>
      <p:sp>
        <p:nvSpPr>
          <p:cNvPr id="164" name="Google Shape;164;p16"/>
          <p:cNvSpPr txBox="1"/>
          <p:nvPr/>
        </p:nvSpPr>
        <p:spPr>
          <a:xfrm>
            <a:off x="168300" y="772325"/>
            <a:ext cx="8768400" cy="433961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chemeClr val="dk2"/>
                </a:solidFill>
                <a:latin typeface="Arial"/>
                <a:ea typeface="Arial"/>
                <a:cs typeface="Arial"/>
                <a:sym typeface="Arial"/>
              </a:rPr>
              <a:t>The value of data can decrease or increase over time: data collected in order to solve a current problem may only be used once, but it may gain new significance, e.g. as a part of a time series, as a </a:t>
            </a:r>
            <a:r>
              <a:rPr lang="en-GB" sz="1800" dirty="0">
                <a:solidFill>
                  <a:schemeClr val="dk2"/>
                </a:solidFill>
              </a:rPr>
              <a:t>reference</a:t>
            </a:r>
            <a:r>
              <a:rPr lang="en-GB" sz="1800" b="0" i="0" u="none" strike="noStrike" cap="none" dirty="0">
                <a:solidFill>
                  <a:schemeClr val="dk2"/>
                </a:solidFill>
                <a:latin typeface="Arial"/>
                <a:ea typeface="Arial"/>
                <a:cs typeface="Arial"/>
                <a:sym typeface="Arial"/>
              </a:rPr>
              <a:t> for change or as a part of the cultural heritage. Research </a:t>
            </a:r>
            <a:r>
              <a:rPr lang="en-GB" sz="1800" dirty="0">
                <a:solidFill>
                  <a:schemeClr val="dk2"/>
                </a:solidFill>
              </a:rPr>
              <a:t>data </a:t>
            </a:r>
            <a:r>
              <a:rPr lang="en-GB" sz="1800" b="0" i="0" u="none" strike="noStrike" cap="none" dirty="0">
                <a:solidFill>
                  <a:schemeClr val="dk2"/>
                </a:solidFill>
                <a:latin typeface="Arial"/>
                <a:ea typeface="Arial"/>
                <a:cs typeface="Arial"/>
                <a:sym typeface="Arial"/>
              </a:rPr>
              <a:t>may gain valu</a:t>
            </a:r>
            <a:r>
              <a:rPr lang="en-GB" sz="1800" dirty="0">
                <a:solidFill>
                  <a:schemeClr val="dk2"/>
                </a:solidFill>
              </a:rPr>
              <a:t>e as </a:t>
            </a:r>
            <a:r>
              <a:rPr lang="en-GB" sz="1800" b="0" i="0" u="none" strike="noStrike" cap="none" dirty="0">
                <a:solidFill>
                  <a:schemeClr val="dk2"/>
                </a:solidFill>
                <a:latin typeface="Arial"/>
                <a:ea typeface="Arial"/>
                <a:cs typeface="Arial"/>
                <a:sym typeface="Arial"/>
              </a:rPr>
              <a:t>cultural</a:t>
            </a:r>
            <a:r>
              <a:rPr lang="en-GB" sz="1800" dirty="0">
                <a:solidFill>
                  <a:schemeClr val="dk2"/>
                </a:solidFill>
              </a:rPr>
              <a:t> </a:t>
            </a:r>
            <a:r>
              <a:rPr lang="en-GB" sz="1800" b="0" i="0" u="none" strike="noStrike" cap="none" dirty="0">
                <a:solidFill>
                  <a:schemeClr val="dk2"/>
                </a:solidFill>
                <a:latin typeface="Arial"/>
                <a:ea typeface="Arial"/>
                <a:cs typeface="Arial"/>
                <a:sym typeface="Arial"/>
              </a:rPr>
              <a:t>heritage over time</a:t>
            </a:r>
            <a:endParaRPr sz="1800" b="0" i="0" u="none" strike="noStrike" cap="none" dirty="0">
              <a:solidFill>
                <a:schemeClr val="dk2"/>
              </a:solidFill>
              <a:latin typeface="Arial"/>
              <a:ea typeface="Arial"/>
              <a:cs typeface="Arial"/>
              <a:sym typeface="Arial"/>
            </a:endParaRPr>
          </a:p>
          <a:p>
            <a:pPr marL="914400" marR="0" lvl="0" indent="-317500" algn="l" rtl="0">
              <a:lnSpc>
                <a:spcPct val="100000"/>
              </a:lnSpc>
              <a:spcBef>
                <a:spcPts val="0"/>
              </a:spcBef>
              <a:spcAft>
                <a:spcPts val="0"/>
              </a:spcAft>
              <a:buClr>
                <a:srgbClr val="000000"/>
              </a:buClr>
              <a:buSzPts val="1400"/>
              <a:buFont typeface="Arial"/>
              <a:buChar char="●"/>
            </a:pPr>
            <a:r>
              <a:rPr lang="en-GB" sz="1400" b="0" i="0" u="none" strike="noStrike" cap="none" dirty="0">
                <a:solidFill>
                  <a:schemeClr val="dk2"/>
                </a:solidFill>
                <a:latin typeface="Arial"/>
                <a:ea typeface="Arial"/>
                <a:cs typeface="Arial"/>
                <a:sym typeface="Arial"/>
                <a:hlinkClick r:id="rId4"/>
              </a:rPr>
              <a:t>More on the cultural heritage value of data (in Finnish)</a:t>
            </a:r>
            <a:r>
              <a:rPr lang="en-GB" sz="1400" b="0" i="0" u="none" strike="noStrike" cap="none" dirty="0">
                <a:solidFill>
                  <a:schemeClr val="dk2"/>
                </a:solidFill>
                <a:latin typeface="Arial"/>
                <a:ea typeface="Arial"/>
                <a:cs typeface="Arial"/>
                <a:sym typeface="Arial"/>
              </a:rPr>
              <a:t> </a:t>
            </a:r>
            <a:endParaRPr sz="14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chemeClr val="dk2"/>
                </a:solidFill>
                <a:latin typeface="Arial"/>
                <a:ea typeface="Arial"/>
                <a:cs typeface="Arial"/>
                <a:sym typeface="Arial"/>
              </a:rPr>
              <a:t>It is difficult to predict what data will be valuable in the future, so careful selection and ensuring the understandability of the data to be preserved are an essential part of the research process.</a:t>
            </a:r>
            <a:endParaRPr sz="1800" b="0" i="0" u="none" strike="noStrike" cap="none" dirty="0">
              <a:solidFill>
                <a:schemeClr val="dk2"/>
              </a:solidFill>
              <a:latin typeface="Arial"/>
              <a:ea typeface="Arial"/>
              <a:cs typeface="Arial"/>
              <a:sym typeface="Arial"/>
            </a:endParaRPr>
          </a:p>
          <a:p>
            <a:pPr marL="457200" marR="0" lvl="0" indent="-317500" algn="l" rtl="0">
              <a:lnSpc>
                <a:spcPct val="100000"/>
              </a:lnSpc>
              <a:spcBef>
                <a:spcPts val="0"/>
              </a:spcBef>
              <a:spcAft>
                <a:spcPts val="0"/>
              </a:spcAft>
              <a:buClr>
                <a:srgbClr val="000000"/>
              </a:buClr>
              <a:buSzPts val="1400"/>
              <a:buFont typeface="Arial"/>
              <a:buChar char="●"/>
            </a:pPr>
            <a:r>
              <a:rPr lang="en-GB" sz="1400" b="0" i="0" u="none" strike="noStrike" cap="none" dirty="0">
                <a:solidFill>
                  <a:schemeClr val="dk2"/>
                </a:solidFill>
                <a:latin typeface="Arial"/>
                <a:ea typeface="Arial"/>
                <a:cs typeface="Arial"/>
                <a:sym typeface="Arial"/>
              </a:rPr>
              <a:t>Example: monitoring </a:t>
            </a:r>
            <a:r>
              <a:rPr lang="en-GB" dirty="0">
                <a:solidFill>
                  <a:schemeClr val="dk2"/>
                </a:solidFill>
              </a:rPr>
              <a:t>data</a:t>
            </a:r>
            <a:r>
              <a:rPr lang="en-GB" sz="1400" b="0" i="0" u="none" strike="noStrike" cap="none" dirty="0">
                <a:solidFill>
                  <a:schemeClr val="dk2"/>
                </a:solidFill>
                <a:latin typeface="Arial"/>
                <a:ea typeface="Arial"/>
                <a:cs typeface="Arial"/>
                <a:sym typeface="Arial"/>
              </a:rPr>
              <a:t> regarding the thawing of the Aura River in Turku, collected from archival data and old newspaper information alike (</a:t>
            </a:r>
            <a:r>
              <a:rPr lang="en-GB" sz="1400" b="0" i="0" u="sng" strike="noStrike" cap="none" dirty="0">
                <a:solidFill>
                  <a:schemeClr val="accent5"/>
                </a:solidFill>
                <a:latin typeface="Arial"/>
                <a:ea typeface="Arial"/>
                <a:cs typeface="Arial"/>
                <a:sym typeface="Arial"/>
                <a:hlinkClick r:id="rId5"/>
              </a:rPr>
              <a:t>full research article</a:t>
            </a:r>
            <a:r>
              <a:rPr lang="en-GB" sz="1400" b="0" i="0" u="none" strike="noStrike" cap="none" dirty="0">
                <a:solidFill>
                  <a:schemeClr val="dk2"/>
                </a:solidFill>
                <a:latin typeface="Arial"/>
                <a:ea typeface="Arial"/>
                <a:cs typeface="Arial"/>
                <a:sym typeface="Arial"/>
              </a:rPr>
              <a:t>). Now, 100–200 years later, the data can be used to analyse the impact of climate change.</a:t>
            </a:r>
            <a:endParaRPr sz="1400" b="0" i="0" u="none" strike="noStrike" cap="none" dirty="0">
              <a:solidFill>
                <a:schemeClr val="dk2"/>
              </a:solidFill>
              <a:latin typeface="Arial"/>
              <a:ea typeface="Arial"/>
              <a:cs typeface="Arial"/>
              <a:sym typeface="Arial"/>
            </a:endParaRPr>
          </a:p>
          <a:p>
            <a:pPr marL="457200" marR="0" lvl="0" indent="-31750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dk2"/>
                </a:solidFill>
                <a:latin typeface="Arial"/>
                <a:ea typeface="Arial"/>
                <a:cs typeface="Arial"/>
                <a:sym typeface="Arial"/>
              </a:rPr>
              <a:t>Preservation can also increase the value of raw data. For example, seemingly inconsistent observations can be the firsts signs of a change starting to take place. Because of this, raw data can be worth storing even if it appears to contain inexplicable errors at the time of collection.</a:t>
            </a:r>
            <a:endParaRPr sz="14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7"/>
          <p:cNvSpPr txBox="1">
            <a:spLocks noGrp="1"/>
          </p:cNvSpPr>
          <p:nvPr>
            <p:ph type="title"/>
          </p:nvPr>
        </p:nvSpPr>
        <p:spPr>
          <a:xfrm>
            <a:off x="229150" y="164192"/>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06544"/>
              <a:buNone/>
            </a:pPr>
            <a:r>
              <a:rPr lang="en-GB" sz="2920" b="0" i="0" u="none" dirty="0">
                <a:solidFill>
                  <a:srgbClr val="008568"/>
                </a:solidFill>
              </a:rPr>
              <a:t>Published instructions for assessing the value and </a:t>
            </a:r>
            <a:br>
              <a:rPr lang="en-GB" sz="2920" dirty="0">
                <a:solidFill>
                  <a:srgbClr val="008568"/>
                </a:solidFill>
              </a:rPr>
            </a:br>
            <a:r>
              <a:rPr lang="en-GB" sz="2920" b="0" i="0" u="none" dirty="0">
                <a:solidFill>
                  <a:srgbClr val="008568"/>
                </a:solidFill>
              </a:rPr>
              <a:t>quality of data</a:t>
            </a:r>
            <a:endParaRPr dirty="0"/>
          </a:p>
        </p:txBody>
      </p:sp>
      <p:sp>
        <p:nvSpPr>
          <p:cNvPr id="170" name="Google Shape;170;p17"/>
          <p:cNvSpPr txBox="1">
            <a:spLocks noGrp="1"/>
          </p:cNvSpPr>
          <p:nvPr>
            <p:ph type="body" idx="1"/>
          </p:nvPr>
        </p:nvSpPr>
        <p:spPr>
          <a:xfrm>
            <a:off x="229150" y="1089000"/>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GB" sz="1600" b="0" i="0" u="none" dirty="0"/>
              <a:t>There are many methods and criteria for determining the value of data. </a:t>
            </a:r>
            <a:r>
              <a:rPr lang="en-GB" sz="1700" b="0" i="0" u="none" dirty="0"/>
              <a:t>For example, its value can be assessed based on its integrity, comprehensiveness, reliability and consistency. If not all of the data can be preserved, determining its value and quality supports the selection of </a:t>
            </a:r>
            <a:r>
              <a:rPr lang="en-GB" sz="1700" dirty="0"/>
              <a:t>data </a:t>
            </a:r>
            <a:r>
              <a:rPr lang="en-GB" sz="1700" b="0" i="0" u="none" dirty="0"/>
              <a:t>for digital preservation in particular.</a:t>
            </a:r>
            <a:endParaRPr sz="1700" dirty="0"/>
          </a:p>
          <a:p>
            <a:pPr marL="0" lvl="0" indent="0" algn="l" rtl="0">
              <a:lnSpc>
                <a:spcPct val="115000"/>
              </a:lnSpc>
              <a:spcBef>
                <a:spcPts val="1200"/>
              </a:spcBef>
              <a:spcAft>
                <a:spcPts val="0"/>
              </a:spcAft>
              <a:buSzPts val="1800"/>
              <a:buNone/>
            </a:pPr>
            <a:r>
              <a:rPr lang="en-GB" sz="1600" b="0" i="0" u="none" dirty="0"/>
              <a:t>Next, we will present the main points of two published guidelines that researchers can utilise and apply when assessing the value and quality of their data:</a:t>
            </a:r>
            <a:endParaRPr sz="1600" dirty="0"/>
          </a:p>
          <a:p>
            <a:pPr marL="457200" lvl="0" indent="-304800" algn="l" rtl="0">
              <a:lnSpc>
                <a:spcPct val="100000"/>
              </a:lnSpc>
              <a:spcBef>
                <a:spcPts val="1200"/>
              </a:spcBef>
              <a:spcAft>
                <a:spcPts val="0"/>
              </a:spcAft>
              <a:buSzPts val="1200"/>
              <a:buChar char="●"/>
            </a:pPr>
            <a:r>
              <a:rPr lang="en-GB" sz="1200" b="0" i="0" u="none" dirty="0"/>
              <a:t>The University of Helsinki’s guidelines for determining the value of data for digital preservation: Krister Talvinen. (2019). Digital Preservation (Fairdata-PAS): Guidelines for UH Evaluators. </a:t>
            </a:r>
            <a:r>
              <a:rPr lang="en-GB" sz="1200" b="0" i="0" u="none" dirty="0">
                <a:hlinkClick r:id="rId3"/>
              </a:rPr>
              <a:t>Zenodo</a:t>
            </a:r>
            <a:r>
              <a:rPr lang="en-GB" sz="1200" b="0" i="0" u="none" dirty="0"/>
              <a:t>. </a:t>
            </a:r>
            <a:endParaRPr lang="en-GB" sz="1200" dirty="0">
              <a:solidFill>
                <a:schemeClr val="accent5"/>
              </a:solidFill>
            </a:endParaRPr>
          </a:p>
          <a:p>
            <a:pPr marL="457200" lvl="0" indent="-304800" algn="l" rtl="0">
              <a:lnSpc>
                <a:spcPct val="100000"/>
              </a:lnSpc>
              <a:spcBef>
                <a:spcPts val="0"/>
              </a:spcBef>
              <a:spcAft>
                <a:spcPts val="1200"/>
              </a:spcAft>
              <a:buSzPts val="1200"/>
              <a:buChar char="●"/>
            </a:pPr>
            <a:r>
              <a:rPr lang="en-GB" sz="1200" b="0" i="0" u="none" dirty="0">
                <a:hlinkClick r:id="rId4"/>
              </a:rPr>
              <a:t>Statistics Finland’s information material quality assurance framework</a:t>
            </a:r>
            <a:endParaRPr lang="en-GB" sz="1200" dirty="0"/>
          </a:p>
          <a:p>
            <a:pPr marL="0" lvl="0" indent="0" algn="l" rtl="0">
              <a:lnSpc>
                <a:spcPct val="115000"/>
              </a:lnSpc>
              <a:spcBef>
                <a:spcPts val="0"/>
              </a:spcBef>
              <a:spcAft>
                <a:spcPts val="1200"/>
              </a:spcAft>
              <a:buSzPts val="1800"/>
              <a:buNone/>
            </a:pPr>
            <a:r>
              <a:rPr lang="en-GB" sz="1100" b="0" i="0" u="none" dirty="0"/>
              <a:t>The </a:t>
            </a:r>
            <a:r>
              <a:rPr lang="en-GB" sz="1100" b="0" i="0" u="none" dirty="0">
                <a:hlinkClick r:id="rId5"/>
              </a:rPr>
              <a:t>guidelines of the National Archives of Finland</a:t>
            </a:r>
            <a:r>
              <a:rPr lang="en-GB" sz="1100" b="0" i="0" u="none" dirty="0"/>
              <a:t> also contain a chapter that focuses on research materials and value assessment from an archival perspective in particular</a:t>
            </a:r>
            <a:r>
              <a:rPr lang="en-GB" sz="1100" dirty="0"/>
              <a:t>,</a:t>
            </a:r>
            <a:endParaRPr sz="1100" dirty="0"/>
          </a:p>
        </p:txBody>
      </p:sp>
      <p:pic>
        <p:nvPicPr>
          <p:cNvPr id="171" name="Google Shape;171;p17">
            <a:extLst>
              <a:ext uri="{C183D7F6-B498-43B3-948B-1728B52AA6E4}">
                <adec:decorative xmlns:adec="http://schemas.microsoft.com/office/drawing/2017/decorative" val="1"/>
              </a:ext>
            </a:extLst>
          </p:cNvPr>
          <p:cNvPicPr preferRelativeResize="0"/>
          <p:nvPr/>
        </p:nvPicPr>
        <p:blipFill rotWithShape="1">
          <a:blip r:embed="rId6">
            <a:alphaModFix/>
          </a:blip>
          <a:srcRect/>
          <a:stretch/>
        </p:blipFill>
        <p:spPr>
          <a:xfrm>
            <a:off x="7998089" y="445021"/>
            <a:ext cx="611108" cy="5727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18"/>
          <p:cNvSpPr txBox="1">
            <a:spLocks noGrp="1"/>
          </p:cNvSpPr>
          <p:nvPr>
            <p:ph type="title"/>
          </p:nvPr>
        </p:nvSpPr>
        <p:spPr>
          <a:xfrm>
            <a:off x="311700" y="158671"/>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Perspectives on assessing the expected reuse of </a:t>
            </a:r>
            <a:endParaRPr dirty="0">
              <a:solidFill>
                <a:srgbClr val="008568"/>
              </a:solidFill>
            </a:endParaRPr>
          </a:p>
          <a:p>
            <a:pPr marL="0" lvl="0" indent="0" algn="l" rtl="0">
              <a:lnSpc>
                <a:spcPct val="100000"/>
              </a:lnSpc>
              <a:spcBef>
                <a:spcPts val="0"/>
              </a:spcBef>
              <a:spcAft>
                <a:spcPts val="0"/>
              </a:spcAft>
              <a:buSzPct val="172839"/>
              <a:buNone/>
            </a:pPr>
            <a:r>
              <a:rPr lang="en-GB" b="0" i="0" u="none" dirty="0">
                <a:solidFill>
                  <a:srgbClr val="008568"/>
                </a:solidFill>
              </a:rPr>
              <a:t>data</a:t>
            </a:r>
            <a:endParaRPr sz="1800" dirty="0">
              <a:solidFill>
                <a:srgbClr val="008568"/>
              </a:solidFill>
            </a:endParaRPr>
          </a:p>
          <a:p>
            <a:pPr marL="0" lvl="0" indent="0" algn="l" rtl="0">
              <a:lnSpc>
                <a:spcPct val="100000"/>
              </a:lnSpc>
              <a:spcBef>
                <a:spcPts val="0"/>
              </a:spcBef>
              <a:spcAft>
                <a:spcPts val="0"/>
              </a:spcAft>
              <a:buSzPct val="111111"/>
              <a:buNone/>
            </a:pPr>
            <a:endParaRPr dirty="0"/>
          </a:p>
        </p:txBody>
      </p:sp>
      <p:sp>
        <p:nvSpPr>
          <p:cNvPr id="177" name="Google Shape;177;p18"/>
          <p:cNvSpPr txBox="1">
            <a:spLocks noGrp="1"/>
          </p:cNvSpPr>
          <p:nvPr>
            <p:ph type="body" idx="1"/>
          </p:nvPr>
        </p:nvSpPr>
        <p:spPr>
          <a:xfrm>
            <a:off x="254550" y="1017721"/>
            <a:ext cx="8520600" cy="3007200"/>
          </a:xfrm>
          <a:prstGeom prst="rect">
            <a:avLst/>
          </a:prstGeom>
          <a:noFill/>
          <a:ln>
            <a:noFill/>
          </a:ln>
        </p:spPr>
        <p:txBody>
          <a:bodyPr spcFirstLastPara="1" wrap="square" lIns="91425" tIns="91425" rIns="91425" bIns="91425" anchor="t" anchorCtr="0">
            <a:noAutofit/>
          </a:bodyPr>
          <a:lstStyle/>
          <a:p>
            <a:pPr marL="457200" lvl="0" indent="-336550" algn="l" rtl="0">
              <a:lnSpc>
                <a:spcPct val="115000"/>
              </a:lnSpc>
              <a:spcBef>
                <a:spcPts val="0"/>
              </a:spcBef>
              <a:spcAft>
                <a:spcPts val="0"/>
              </a:spcAft>
              <a:buClr>
                <a:srgbClr val="595959"/>
              </a:buClr>
              <a:buSzPts val="1700"/>
              <a:buChar char="●"/>
            </a:pPr>
            <a:r>
              <a:rPr lang="en-GB" sz="1700" b="0" i="0" u="none" dirty="0">
                <a:solidFill>
                  <a:srgbClr val="595959"/>
                </a:solidFill>
              </a:rPr>
              <a:t>Is </a:t>
            </a:r>
            <a:r>
              <a:rPr lang="en-GB" sz="1700" dirty="0">
                <a:solidFill>
                  <a:srgbClr val="595959"/>
                </a:solidFill>
              </a:rPr>
              <a:t>your </a:t>
            </a:r>
            <a:r>
              <a:rPr lang="en-GB" sz="1700" b="0" i="0" u="none" dirty="0">
                <a:solidFill>
                  <a:srgbClr val="595959"/>
                </a:solidFill>
              </a:rPr>
              <a:t>data, as a whole, comprehensive enough, so that it can be used in different ways in the future? Comprehensiveness can refer to a certain phenomenon, period of time, etc.</a:t>
            </a:r>
            <a:endParaRPr sz="1700" dirty="0">
              <a:solidFill>
                <a:schemeClr val="dk1"/>
              </a:solidFill>
            </a:endParaRPr>
          </a:p>
          <a:p>
            <a:pPr marL="457200" lvl="0" indent="-336550" algn="l" rtl="0">
              <a:lnSpc>
                <a:spcPct val="115000"/>
              </a:lnSpc>
              <a:spcBef>
                <a:spcPts val="0"/>
              </a:spcBef>
              <a:spcAft>
                <a:spcPts val="0"/>
              </a:spcAft>
              <a:buClr>
                <a:srgbClr val="595959"/>
              </a:buClr>
              <a:buSzPts val="1700"/>
              <a:buChar char="●"/>
            </a:pPr>
            <a:r>
              <a:rPr lang="en-GB" sz="1700" b="0" i="0" u="none" dirty="0">
                <a:solidFill>
                  <a:srgbClr val="595959"/>
                </a:solidFill>
              </a:rPr>
              <a:t>As for the technical requirements of </a:t>
            </a:r>
            <a:r>
              <a:rPr lang="en-GB" sz="1700" dirty="0"/>
              <a:t>your </a:t>
            </a:r>
            <a:r>
              <a:rPr lang="en-GB" sz="1700" b="0" i="0" u="none" dirty="0">
                <a:solidFill>
                  <a:srgbClr val="595959"/>
                </a:solidFill>
              </a:rPr>
              <a:t>data, is </a:t>
            </a:r>
            <a:r>
              <a:rPr lang="en-GB" sz="1700" dirty="0">
                <a:solidFill>
                  <a:srgbClr val="595959"/>
                </a:solidFill>
              </a:rPr>
              <a:t>the </a:t>
            </a:r>
            <a:r>
              <a:rPr lang="en-GB" sz="1700" b="0" i="0" u="none" dirty="0">
                <a:solidFill>
                  <a:srgbClr val="595959"/>
                </a:solidFill>
              </a:rPr>
              <a:t>data sound enough to enable varying u</a:t>
            </a:r>
            <a:r>
              <a:rPr lang="en-GB" sz="1700" dirty="0">
                <a:solidFill>
                  <a:srgbClr val="595959"/>
                </a:solidFill>
              </a:rPr>
              <a:t>sage</a:t>
            </a:r>
            <a:r>
              <a:rPr lang="en-GB" sz="1700" b="0" i="0" u="none" dirty="0">
                <a:solidFill>
                  <a:srgbClr val="595959"/>
                </a:solidFill>
              </a:rPr>
              <a:t> in the future? Or if </a:t>
            </a:r>
            <a:r>
              <a:rPr lang="en-GB" sz="1700" dirty="0">
                <a:solidFill>
                  <a:srgbClr val="595959"/>
                </a:solidFill>
              </a:rPr>
              <a:t>the </a:t>
            </a:r>
            <a:r>
              <a:rPr lang="en-GB" sz="1700" b="0" i="0" u="none" dirty="0">
                <a:solidFill>
                  <a:srgbClr val="595959"/>
                </a:solidFill>
              </a:rPr>
              <a:t>data has to be </a:t>
            </a:r>
            <a:r>
              <a:rPr lang="en-GB" sz="1700" dirty="0">
                <a:solidFill>
                  <a:srgbClr val="595959"/>
                </a:solidFill>
              </a:rPr>
              <a:t>corrected programmatically</a:t>
            </a:r>
            <a:r>
              <a:rPr lang="en-GB" sz="1700" b="0" i="0" u="none" dirty="0">
                <a:solidFill>
                  <a:srgbClr val="595959"/>
                </a:solidFill>
              </a:rPr>
              <a:t>, does the expected value of data outweigh the costs arising from </a:t>
            </a:r>
            <a:r>
              <a:rPr lang="en-GB" sz="1700" dirty="0">
                <a:solidFill>
                  <a:srgbClr val="595959"/>
                </a:solidFill>
              </a:rPr>
              <a:t>improving</a:t>
            </a:r>
            <a:r>
              <a:rPr lang="en-GB" sz="1700" b="0" i="0" u="none" dirty="0">
                <a:solidFill>
                  <a:srgbClr val="595959"/>
                </a:solidFill>
              </a:rPr>
              <a:t> the data?</a:t>
            </a:r>
            <a:endParaRPr sz="1700" dirty="0">
              <a:solidFill>
                <a:srgbClr val="595959"/>
              </a:solidFill>
            </a:endParaRPr>
          </a:p>
          <a:p>
            <a:pPr marL="457200" lvl="0" indent="-336550" algn="l" rtl="0">
              <a:lnSpc>
                <a:spcPct val="115000"/>
              </a:lnSpc>
              <a:spcBef>
                <a:spcPts val="0"/>
              </a:spcBef>
              <a:spcAft>
                <a:spcPts val="0"/>
              </a:spcAft>
              <a:buClr>
                <a:srgbClr val="595959"/>
              </a:buClr>
              <a:buSzPts val="1700"/>
              <a:buChar char="●"/>
            </a:pPr>
            <a:r>
              <a:rPr lang="en-GB" sz="1700" b="0" i="0" u="none" dirty="0">
                <a:solidFill>
                  <a:srgbClr val="595959"/>
                </a:solidFill>
              </a:rPr>
              <a:t>Is </a:t>
            </a:r>
            <a:r>
              <a:rPr lang="en-GB" sz="1700" dirty="0"/>
              <a:t>your </a:t>
            </a:r>
            <a:r>
              <a:rPr lang="en-GB" sz="1700" b="0" i="0" u="none" dirty="0">
                <a:solidFill>
                  <a:srgbClr val="595959"/>
                </a:solidFill>
              </a:rPr>
              <a:t>data usable as complementing other data? </a:t>
            </a:r>
            <a:endParaRPr sz="1700" dirty="0">
              <a:solidFill>
                <a:srgbClr val="595959"/>
              </a:solidFill>
            </a:endParaRPr>
          </a:p>
          <a:p>
            <a:pPr marL="457200" lvl="0" indent="-336550" algn="l" rtl="0">
              <a:lnSpc>
                <a:spcPct val="115000"/>
              </a:lnSpc>
              <a:spcBef>
                <a:spcPts val="0"/>
              </a:spcBef>
              <a:spcAft>
                <a:spcPts val="0"/>
              </a:spcAft>
              <a:buClr>
                <a:srgbClr val="595959"/>
              </a:buClr>
              <a:buSzPts val="1700"/>
              <a:buChar char="●"/>
            </a:pPr>
            <a:r>
              <a:rPr lang="en-GB" sz="1700" b="0" i="0" u="none" dirty="0">
                <a:solidFill>
                  <a:srgbClr val="595959"/>
                </a:solidFill>
              </a:rPr>
              <a:t>Is </a:t>
            </a:r>
            <a:r>
              <a:rPr lang="en-GB" sz="1700" dirty="0"/>
              <a:t>your </a:t>
            </a:r>
            <a:r>
              <a:rPr lang="en-GB" sz="1700" b="0" i="0" u="none" dirty="0">
                <a:solidFill>
                  <a:srgbClr val="595959"/>
                </a:solidFill>
              </a:rPr>
              <a:t>data usable as a point of </a:t>
            </a:r>
            <a:r>
              <a:rPr lang="en-GB" sz="1700" dirty="0">
                <a:solidFill>
                  <a:srgbClr val="595959"/>
                </a:solidFill>
              </a:rPr>
              <a:t>reference</a:t>
            </a:r>
            <a:r>
              <a:rPr lang="en-GB" sz="1700" b="0" i="0" u="none" dirty="0">
                <a:solidFill>
                  <a:srgbClr val="595959"/>
                </a:solidFill>
              </a:rPr>
              <a:t> in comparison</a:t>
            </a:r>
            <a:r>
              <a:rPr lang="en-GB" sz="1700" dirty="0">
                <a:solidFill>
                  <a:srgbClr val="595959"/>
                </a:solidFill>
              </a:rPr>
              <a:t> with</a:t>
            </a:r>
            <a:r>
              <a:rPr lang="en-GB" sz="1700" b="0" i="0" u="none" dirty="0">
                <a:solidFill>
                  <a:srgbClr val="595959"/>
                </a:solidFill>
              </a:rPr>
              <a:t> other data?</a:t>
            </a:r>
            <a:endParaRPr sz="1700" dirty="0">
              <a:solidFill>
                <a:srgbClr val="595959"/>
              </a:solidFill>
            </a:endParaRPr>
          </a:p>
          <a:p>
            <a:pPr marL="457200" lvl="0" indent="-336550" algn="l" rtl="0">
              <a:lnSpc>
                <a:spcPct val="115000"/>
              </a:lnSpc>
              <a:spcBef>
                <a:spcPts val="0"/>
              </a:spcBef>
              <a:spcAft>
                <a:spcPts val="0"/>
              </a:spcAft>
              <a:buClr>
                <a:srgbClr val="595959"/>
              </a:buClr>
              <a:buSzPts val="1700"/>
              <a:buChar char="●"/>
            </a:pPr>
            <a:r>
              <a:rPr lang="en-GB" sz="1700" b="0" i="0" u="none" dirty="0">
                <a:solidFill>
                  <a:srgbClr val="595959"/>
                </a:solidFill>
              </a:rPr>
              <a:t>Is </a:t>
            </a:r>
            <a:r>
              <a:rPr lang="en-GB" sz="1700" dirty="0"/>
              <a:t>your </a:t>
            </a:r>
            <a:r>
              <a:rPr lang="en-GB" sz="1700" b="0" i="0" u="none" dirty="0">
                <a:solidFill>
                  <a:srgbClr val="595959"/>
                </a:solidFill>
              </a:rPr>
              <a:t>data only partially analyzed?</a:t>
            </a:r>
            <a:endParaRPr sz="1700" dirty="0">
              <a:solidFill>
                <a:srgbClr val="595959"/>
              </a:solidFill>
            </a:endParaRPr>
          </a:p>
          <a:p>
            <a:pPr marL="457200" lvl="0" indent="-336550" algn="l" rtl="0">
              <a:lnSpc>
                <a:spcPct val="115000"/>
              </a:lnSpc>
              <a:spcBef>
                <a:spcPts val="0"/>
              </a:spcBef>
              <a:spcAft>
                <a:spcPts val="0"/>
              </a:spcAft>
              <a:buClr>
                <a:srgbClr val="595959"/>
              </a:buClr>
              <a:buSzPts val="1700"/>
              <a:buChar char="●"/>
            </a:pPr>
            <a:r>
              <a:rPr lang="en-GB" sz="1700" b="0" i="0" u="none" dirty="0">
                <a:solidFill>
                  <a:srgbClr val="595959"/>
                </a:solidFill>
              </a:rPr>
              <a:t>Is it reasonable to expect that with future research methods </a:t>
            </a:r>
            <a:r>
              <a:rPr lang="en-GB" sz="1700" dirty="0"/>
              <a:t>your </a:t>
            </a:r>
            <a:r>
              <a:rPr lang="en-GB" sz="1700" b="0" i="0" u="none" dirty="0">
                <a:solidFill>
                  <a:srgbClr val="595959"/>
                </a:solidFill>
              </a:rPr>
              <a:t>data can be utilized </a:t>
            </a:r>
            <a:r>
              <a:rPr lang="en-GB" sz="1700" dirty="0">
                <a:solidFill>
                  <a:srgbClr val="595959"/>
                </a:solidFill>
              </a:rPr>
              <a:t>further</a:t>
            </a:r>
            <a:r>
              <a:rPr lang="en-GB" sz="1700" b="0" i="0" u="none" dirty="0">
                <a:solidFill>
                  <a:srgbClr val="595959"/>
                </a:solidFill>
              </a:rPr>
              <a:t>?</a:t>
            </a:r>
            <a:r>
              <a:rPr lang="en-GB" sz="1700" b="0" i="0" u="none" dirty="0">
                <a:solidFill>
                  <a:srgbClr val="FF0000"/>
                </a:solidFill>
              </a:rPr>
              <a:t>	</a:t>
            </a:r>
            <a:endParaRPr sz="1700" dirty="0">
              <a:solidFill>
                <a:srgbClr val="FF0000"/>
              </a:solidFill>
            </a:endParaRPr>
          </a:p>
        </p:txBody>
      </p:sp>
      <p:sp>
        <p:nvSpPr>
          <p:cNvPr id="178" name="Google Shape;178;p18"/>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chemeClr val="dk2"/>
                </a:solidFill>
                <a:latin typeface="Arial"/>
                <a:ea typeface="Arial"/>
                <a:cs typeface="Arial"/>
                <a:sym typeface="Arial"/>
              </a:rPr>
              <a:t>Krister Talvinen. (2019). Digital Preservation (Fairdata-PAS): Guidelines for UH Evaluators. </a:t>
            </a:r>
            <a:r>
              <a:rPr lang="en-GB" sz="900" b="0" i="0" u="none" strike="noStrike" cap="none" dirty="0">
                <a:solidFill>
                  <a:schemeClr val="dk2"/>
                </a:solidFill>
                <a:latin typeface="Arial"/>
                <a:ea typeface="Arial"/>
                <a:cs typeface="Arial"/>
                <a:sym typeface="Arial"/>
                <a:hlinkClick r:id="rId3"/>
              </a:rPr>
              <a:t>Zenodo</a:t>
            </a:r>
            <a:r>
              <a:rPr lang="en-GB" sz="900" b="0" i="0" u="none" strike="noStrike" cap="none" dirty="0">
                <a:solidFill>
                  <a:schemeClr val="dk2"/>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p:txBody>
      </p:sp>
      <p:pic>
        <p:nvPicPr>
          <p:cNvPr id="179" name="Google Shape;179;p18">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7998089" y="445021"/>
            <a:ext cx="611108" cy="5727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9"/>
          <p:cNvSpPr txBox="1">
            <a:spLocks noGrp="1"/>
          </p:cNvSpPr>
          <p:nvPr>
            <p:ph type="title"/>
          </p:nvPr>
        </p:nvSpPr>
        <p:spPr>
          <a:xfrm>
            <a:off x="311700" y="188450"/>
            <a:ext cx="8832300" cy="6156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00000"/>
              <a:buNone/>
            </a:pPr>
            <a:r>
              <a:rPr lang="en-GB" b="0" i="0" u="none" dirty="0">
                <a:solidFill>
                  <a:srgbClr val="008568"/>
                </a:solidFill>
              </a:rPr>
              <a:t>Perspectives on assessing the </a:t>
            </a:r>
            <a:endParaRPr b="0" i="0" u="none" dirty="0">
              <a:solidFill>
                <a:srgbClr val="008568"/>
              </a:solidFill>
            </a:endParaRPr>
          </a:p>
          <a:p>
            <a:pPr marL="0" lvl="0" indent="0" algn="l" rtl="0">
              <a:lnSpc>
                <a:spcPct val="100000"/>
              </a:lnSpc>
              <a:spcBef>
                <a:spcPts val="0"/>
              </a:spcBef>
              <a:spcAft>
                <a:spcPts val="0"/>
              </a:spcAft>
              <a:buSzPct val="100000"/>
              <a:buNone/>
            </a:pPr>
            <a:r>
              <a:rPr lang="en-GB" b="0" i="0" u="none" dirty="0">
                <a:solidFill>
                  <a:srgbClr val="008568"/>
                </a:solidFill>
              </a:rPr>
              <a:t>future value of data</a:t>
            </a:r>
            <a:endParaRPr dirty="0">
              <a:solidFill>
                <a:srgbClr val="008568"/>
              </a:solidFill>
            </a:endParaRPr>
          </a:p>
        </p:txBody>
      </p:sp>
      <p:sp>
        <p:nvSpPr>
          <p:cNvPr id="185" name="Google Shape;185;p1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Clr>
                <a:srgbClr val="595959"/>
              </a:buClr>
              <a:buSzPts val="1800"/>
              <a:buChar char="●"/>
            </a:pPr>
            <a:r>
              <a:rPr lang="en-GB" b="0" i="0" u="none" dirty="0"/>
              <a:t>Is </a:t>
            </a:r>
            <a:r>
              <a:rPr lang="en-GB" sz="1700" dirty="0"/>
              <a:t>your </a:t>
            </a:r>
            <a:r>
              <a:rPr lang="en-GB" b="0" i="0" u="none" dirty="0"/>
              <a:t>data crucial for the future progression of the discipline or some areas of it?</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GB" b="0" i="0" u="none" dirty="0">
                <a:solidFill>
                  <a:srgbClr val="595959"/>
                </a:solidFill>
              </a:rPr>
              <a:t>Can further utilization of </a:t>
            </a:r>
            <a:r>
              <a:rPr lang="en-GB" sz="1700" dirty="0"/>
              <a:t>your </a:t>
            </a:r>
            <a:r>
              <a:rPr lang="en-GB" b="0" i="0" u="none" dirty="0">
                <a:solidFill>
                  <a:srgbClr val="595959"/>
                </a:solidFill>
              </a:rPr>
              <a:t>data lead to significant scientific discoveries or publications?</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GB" b="0" i="0" u="none" dirty="0">
                <a:solidFill>
                  <a:srgbClr val="595959"/>
                </a:solidFill>
              </a:rPr>
              <a:t>Is </a:t>
            </a:r>
            <a:r>
              <a:rPr lang="en-GB" sz="1700" dirty="0"/>
              <a:t>your </a:t>
            </a:r>
            <a:r>
              <a:rPr lang="en-GB" b="0" i="0" u="none" dirty="0">
                <a:solidFill>
                  <a:srgbClr val="595959"/>
                </a:solidFill>
              </a:rPr>
              <a:t>data scientifically or culturally unique?</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GB" b="0" i="0" u="none" dirty="0">
                <a:solidFill>
                  <a:srgbClr val="595959"/>
                </a:solidFill>
              </a:rPr>
              <a:t>Can further utilization of </a:t>
            </a:r>
            <a:r>
              <a:rPr lang="en-GB" sz="1700" dirty="0"/>
              <a:t>your </a:t>
            </a:r>
            <a:r>
              <a:rPr lang="en-GB" b="0" i="0" u="none" dirty="0">
                <a:solidFill>
                  <a:srgbClr val="595959"/>
                </a:solidFill>
              </a:rPr>
              <a:t>data lead to commercial applications, business collaboration or patents?</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GB" b="0" i="0" u="none" dirty="0">
                <a:solidFill>
                  <a:srgbClr val="595959"/>
                </a:solidFill>
              </a:rPr>
              <a:t>Does </a:t>
            </a:r>
            <a:r>
              <a:rPr lang="en-GB" sz="1700" dirty="0"/>
              <a:t>your </a:t>
            </a:r>
            <a:r>
              <a:rPr lang="en-GB" b="0" i="0" u="none" dirty="0">
                <a:solidFill>
                  <a:srgbClr val="595959"/>
                </a:solidFill>
              </a:rPr>
              <a:t>data have significant educational value, so it could be utilized e.g. in researcher training?</a:t>
            </a:r>
            <a:endParaRPr dirty="0">
              <a:solidFill>
                <a:srgbClr val="595959"/>
              </a:solidFill>
            </a:endParaRPr>
          </a:p>
          <a:p>
            <a:pPr marL="0" lvl="0" indent="0" algn="l" rtl="0">
              <a:lnSpc>
                <a:spcPct val="115000"/>
              </a:lnSpc>
              <a:spcBef>
                <a:spcPts val="1200"/>
              </a:spcBef>
              <a:spcAft>
                <a:spcPts val="1200"/>
              </a:spcAft>
              <a:buSzPts val="1800"/>
              <a:buNone/>
            </a:pPr>
            <a:endParaRPr dirty="0"/>
          </a:p>
        </p:txBody>
      </p:sp>
      <p:sp>
        <p:nvSpPr>
          <p:cNvPr id="187" name="Google Shape;187;p19"/>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chemeClr val="dk2"/>
                </a:solidFill>
                <a:latin typeface="Arial"/>
                <a:ea typeface="Arial"/>
                <a:cs typeface="Arial"/>
                <a:sym typeface="Arial"/>
              </a:rPr>
              <a:t>Krister Talvinen. (2019). Digital Preservation (Fairdata-PAS): Guidelines for UH Evaluators. </a:t>
            </a:r>
            <a:r>
              <a:rPr lang="en-GB" sz="900" b="0" i="0" u="none" strike="noStrike" cap="none" dirty="0">
                <a:solidFill>
                  <a:schemeClr val="dk2"/>
                </a:solidFill>
                <a:latin typeface="Arial"/>
                <a:ea typeface="Arial"/>
                <a:cs typeface="Arial"/>
                <a:sym typeface="Arial"/>
                <a:hlinkClick r:id="rId3"/>
              </a:rPr>
              <a:t>Zenodo</a:t>
            </a:r>
            <a:r>
              <a:rPr lang="en-GB" sz="900" b="0" i="0" u="none" strike="noStrike" cap="none" dirty="0">
                <a:solidFill>
                  <a:schemeClr val="dk2"/>
                </a:solidFill>
                <a:latin typeface="Arial"/>
                <a:ea typeface="Arial"/>
                <a:cs typeface="Arial"/>
                <a:sym typeface="Arial"/>
              </a:rPr>
              <a:t>.</a:t>
            </a:r>
            <a:r>
              <a:rPr lang="en-GB" sz="900" b="0" i="0" u="none" strike="noStrike" cap="none" dirty="0">
                <a:solidFill>
                  <a:srgbClr val="000000"/>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p:txBody>
      </p:sp>
      <p:pic>
        <p:nvPicPr>
          <p:cNvPr id="186" name="Google Shape;186;p19">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7998089" y="445021"/>
            <a:ext cx="611108" cy="572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6" name="Google Shape;66;p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ct val="39285"/>
              <a:buFont typeface="Arial"/>
              <a:buNone/>
            </a:pPr>
            <a:r>
              <a:rPr lang="en-GB" b="0" i="0" u="none" dirty="0">
                <a:solidFill>
                  <a:srgbClr val="008568"/>
                </a:solidFill>
              </a:rPr>
              <a:t>Contents</a:t>
            </a:r>
            <a:endParaRPr dirty="0"/>
          </a:p>
        </p:txBody>
      </p:sp>
      <p:sp>
        <p:nvSpPr>
          <p:cNvPr id="64" name="Google Shape;64;p2"/>
          <p:cNvSpPr txBox="1">
            <a:spLocks noGrp="1"/>
          </p:cNvSpPr>
          <p:nvPr>
            <p:ph type="body" idx="1"/>
          </p:nvPr>
        </p:nvSpPr>
        <p:spPr>
          <a:xfrm>
            <a:off x="1290700" y="1555250"/>
            <a:ext cx="6952500" cy="2152800"/>
          </a:xfrm>
          <a:prstGeom prst="rect">
            <a:avLst/>
          </a:prstGeom>
          <a:noFill/>
          <a:ln>
            <a:noFill/>
          </a:ln>
        </p:spPr>
        <p:txBody>
          <a:bodyPr spcFirstLastPara="1" wrap="square" lIns="91425" tIns="91425" rIns="91425" bIns="91425" anchor="t" anchorCtr="0">
            <a:normAutofit fontScale="92500" lnSpcReduction="10000"/>
          </a:bodyPr>
          <a:lstStyle/>
          <a:p>
            <a:pPr marL="0" lvl="0" indent="0" algn="l" rtl="0">
              <a:lnSpc>
                <a:spcPct val="100000"/>
              </a:lnSpc>
              <a:spcBef>
                <a:spcPts val="0"/>
              </a:spcBef>
              <a:spcAft>
                <a:spcPts val="0"/>
              </a:spcAft>
              <a:buSzPts val="1800"/>
              <a:buNone/>
            </a:pPr>
            <a:r>
              <a:rPr lang="en-GB" sz="2200" b="0" i="0" u="none" dirty="0"/>
              <a:t>Introduction</a:t>
            </a:r>
            <a:endParaRPr sz="2200" dirty="0"/>
          </a:p>
          <a:p>
            <a:pPr marL="0" lvl="0" indent="0" algn="l" rtl="0">
              <a:lnSpc>
                <a:spcPct val="100000"/>
              </a:lnSpc>
              <a:spcBef>
                <a:spcPts val="0"/>
              </a:spcBef>
              <a:spcAft>
                <a:spcPts val="0"/>
              </a:spcAft>
              <a:buSzPts val="1800"/>
              <a:buNone/>
            </a:pPr>
            <a:endParaRPr sz="2200" dirty="0"/>
          </a:p>
          <a:p>
            <a:pPr marL="0" lvl="0" indent="0" algn="l" rtl="0">
              <a:lnSpc>
                <a:spcPct val="100000"/>
              </a:lnSpc>
              <a:spcBef>
                <a:spcPts val="0"/>
              </a:spcBef>
              <a:spcAft>
                <a:spcPts val="0"/>
              </a:spcAft>
              <a:buSzPts val="1800"/>
              <a:buNone/>
            </a:pPr>
            <a:r>
              <a:rPr lang="en-GB" sz="2200" b="0" i="0" u="none" dirty="0"/>
              <a:t>Data management as part of research</a:t>
            </a:r>
            <a:endParaRPr sz="2200" dirty="0"/>
          </a:p>
          <a:p>
            <a:pPr marL="457200" lvl="0" indent="0" algn="l" rtl="0">
              <a:lnSpc>
                <a:spcPct val="100000"/>
              </a:lnSpc>
              <a:spcBef>
                <a:spcPts val="0"/>
              </a:spcBef>
              <a:spcAft>
                <a:spcPts val="0"/>
              </a:spcAft>
              <a:buSzPts val="1800"/>
              <a:buNone/>
            </a:pPr>
            <a:endParaRPr sz="2200" dirty="0"/>
          </a:p>
          <a:p>
            <a:pPr marL="0" lvl="0" indent="0" algn="l" rtl="0">
              <a:lnSpc>
                <a:spcPct val="100000"/>
              </a:lnSpc>
              <a:spcBef>
                <a:spcPts val="0"/>
              </a:spcBef>
              <a:spcAft>
                <a:spcPts val="0"/>
              </a:spcAft>
              <a:buSzPts val="1800"/>
              <a:buNone/>
            </a:pPr>
            <a:r>
              <a:rPr lang="en-GB" sz="2200" b="0" i="0" u="none" dirty="0"/>
              <a:t>Assessing the value and quality of data</a:t>
            </a:r>
            <a:endParaRPr sz="2200" dirty="0"/>
          </a:p>
          <a:p>
            <a:pPr marL="457200" lvl="0" indent="0" algn="l" rtl="0">
              <a:lnSpc>
                <a:spcPct val="100000"/>
              </a:lnSpc>
              <a:spcBef>
                <a:spcPts val="0"/>
              </a:spcBef>
              <a:spcAft>
                <a:spcPts val="0"/>
              </a:spcAft>
              <a:buSzPts val="1800"/>
              <a:buNone/>
            </a:pPr>
            <a:endParaRPr sz="2200" dirty="0"/>
          </a:p>
          <a:p>
            <a:pPr marL="0" lvl="0" indent="0" algn="l" rtl="0">
              <a:lnSpc>
                <a:spcPct val="100000"/>
              </a:lnSpc>
              <a:spcBef>
                <a:spcPts val="0"/>
              </a:spcBef>
              <a:spcAft>
                <a:spcPts val="0"/>
              </a:spcAft>
              <a:buSzPts val="1800"/>
              <a:buNone/>
            </a:pPr>
            <a:r>
              <a:rPr lang="en-GB" sz="2200" b="0" i="0" u="none" dirty="0"/>
              <a:t>Sharing and storing data</a:t>
            </a:r>
            <a:endParaRPr sz="2200" dirty="0"/>
          </a:p>
        </p:txBody>
      </p:sp>
      <p:pic>
        <p:nvPicPr>
          <p:cNvPr id="67" name="Google Shape;67;p2">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548007" y="1910521"/>
            <a:ext cx="705585" cy="661225"/>
          </a:xfrm>
          <a:prstGeom prst="rect">
            <a:avLst/>
          </a:prstGeom>
          <a:noFill/>
          <a:ln>
            <a:noFill/>
          </a:ln>
        </p:spPr>
      </p:pic>
      <p:pic>
        <p:nvPicPr>
          <p:cNvPr id="69" name="Google Shape;69;p2">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600051" y="2571746"/>
            <a:ext cx="611108" cy="572700"/>
          </a:xfrm>
          <a:prstGeom prst="rect">
            <a:avLst/>
          </a:prstGeom>
          <a:noFill/>
          <a:ln>
            <a:noFill/>
          </a:ln>
        </p:spPr>
      </p:pic>
      <p:grpSp>
        <p:nvGrpSpPr>
          <p:cNvPr id="3" name="Ryhmä 2">
            <a:extLst>
              <a:ext uri="{FF2B5EF4-FFF2-40B4-BE49-F238E27FC236}">
                <a16:creationId xmlns:a16="http://schemas.microsoft.com/office/drawing/2014/main" id="{A2B63F9A-96E9-6E53-033C-BB5A8A3F438B}"/>
              </a:ext>
              <a:ext uri="{C183D7F6-B498-43B3-948B-1728B52AA6E4}">
                <adec:decorative xmlns:adec="http://schemas.microsoft.com/office/drawing/2017/decorative" val="1"/>
              </a:ext>
            </a:extLst>
          </p:cNvPr>
          <p:cNvGrpSpPr/>
          <p:nvPr/>
        </p:nvGrpSpPr>
        <p:grpSpPr>
          <a:xfrm>
            <a:off x="504267" y="3054924"/>
            <a:ext cx="820041" cy="770763"/>
            <a:chOff x="504267" y="3054924"/>
            <a:chExt cx="820041" cy="770763"/>
          </a:xfrm>
        </p:grpSpPr>
        <p:pic>
          <p:nvPicPr>
            <p:cNvPr id="65" name="Google Shape;65;p2" descr="Logo combining recycling symbol and diamond"/>
            <p:cNvPicPr preferRelativeResize="0"/>
            <p:nvPr/>
          </p:nvPicPr>
          <p:blipFill rotWithShape="1">
            <a:blip r:embed="rId3">
              <a:alphaModFix/>
            </a:blip>
            <a:srcRect/>
            <a:stretch/>
          </p:blipFill>
          <p:spPr>
            <a:xfrm>
              <a:off x="504267" y="3054924"/>
              <a:ext cx="820041" cy="770763"/>
            </a:xfrm>
            <a:prstGeom prst="rect">
              <a:avLst/>
            </a:prstGeom>
            <a:noFill/>
            <a:ln>
              <a:noFill/>
            </a:ln>
          </p:spPr>
        </p:pic>
        <p:pic>
          <p:nvPicPr>
            <p:cNvPr id="2" name="Google Shape;69;p2">
              <a:extLst>
                <a:ext uri="{FF2B5EF4-FFF2-40B4-BE49-F238E27FC236}">
                  <a16:creationId xmlns:a16="http://schemas.microsoft.com/office/drawing/2014/main" id="{47BA9946-3803-0C9B-A530-1C0B524DFE59}"/>
                </a:ext>
              </a:extLst>
            </p:cNvPr>
            <p:cNvPicPr preferRelativeResize="0"/>
            <p:nvPr/>
          </p:nvPicPr>
          <p:blipFill rotWithShape="1">
            <a:blip r:embed="rId4">
              <a:alphaModFix/>
            </a:blip>
            <a:srcRect/>
            <a:stretch/>
          </p:blipFill>
          <p:spPr>
            <a:xfrm>
              <a:off x="800801" y="3353866"/>
              <a:ext cx="240420" cy="225310"/>
            </a:xfrm>
            <a:prstGeom prst="rect">
              <a:avLst/>
            </a:prstGeom>
            <a:noFill/>
            <a:ln>
              <a:noFill/>
            </a:ln>
          </p:spPr>
        </p:pic>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0"/>
          <p:cNvSpPr txBox="1">
            <a:spLocks noGrp="1"/>
          </p:cNvSpPr>
          <p:nvPr>
            <p:ph type="title"/>
          </p:nvPr>
        </p:nvSpPr>
        <p:spPr>
          <a:xfrm>
            <a:off x="311700" y="26087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Perspectives on assessing proven significance</a:t>
            </a:r>
            <a:endParaRPr dirty="0">
              <a:solidFill>
                <a:srgbClr val="008568"/>
              </a:solidFill>
            </a:endParaRPr>
          </a:p>
          <a:p>
            <a:pPr marL="0" lvl="0" indent="0" algn="l" rtl="0">
              <a:lnSpc>
                <a:spcPct val="100000"/>
              </a:lnSpc>
              <a:spcBef>
                <a:spcPts val="0"/>
              </a:spcBef>
              <a:spcAft>
                <a:spcPts val="0"/>
              </a:spcAft>
              <a:buSzPct val="111111"/>
              <a:buNone/>
            </a:pPr>
            <a:r>
              <a:rPr lang="en-GB" b="0" i="0" u="none" dirty="0"/>
              <a:t> </a:t>
            </a:r>
            <a:endParaRPr dirty="0"/>
          </a:p>
        </p:txBody>
      </p:sp>
      <p:sp>
        <p:nvSpPr>
          <p:cNvPr id="193" name="Google Shape;193;p20"/>
          <p:cNvSpPr txBox="1">
            <a:spLocks noGrp="1"/>
          </p:cNvSpPr>
          <p:nvPr>
            <p:ph type="body" idx="1"/>
          </p:nvPr>
        </p:nvSpPr>
        <p:spPr>
          <a:xfrm>
            <a:off x="311700" y="1026600"/>
            <a:ext cx="8520600" cy="30903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595959"/>
              </a:buClr>
              <a:buSzPts val="1800"/>
              <a:buChar char="●"/>
            </a:pPr>
            <a:r>
              <a:rPr lang="en-GB" b="0" i="0" u="none" dirty="0">
                <a:solidFill>
                  <a:srgbClr val="595959"/>
                </a:solidFill>
              </a:rPr>
              <a:t>Has </a:t>
            </a:r>
            <a:r>
              <a:rPr lang="en-GB" sz="1700" dirty="0"/>
              <a:t>your </a:t>
            </a:r>
            <a:r>
              <a:rPr lang="en-GB" b="0" i="0" u="none" dirty="0">
                <a:solidFill>
                  <a:srgbClr val="595959"/>
                </a:solidFill>
              </a:rPr>
              <a:t>data been u</a:t>
            </a:r>
            <a:r>
              <a:rPr lang="en-GB" dirty="0">
                <a:solidFill>
                  <a:srgbClr val="595959"/>
                </a:solidFill>
              </a:rPr>
              <a:t>sed</a:t>
            </a:r>
            <a:r>
              <a:rPr lang="en-GB" b="0" i="0" u="none" dirty="0">
                <a:solidFill>
                  <a:srgbClr val="595959"/>
                </a:solidFill>
              </a:rPr>
              <a:t> in some particularly significant publication or scientific discovery?</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GB" b="0" i="0" u="none" dirty="0">
                <a:solidFill>
                  <a:srgbClr val="595959"/>
                </a:solidFill>
              </a:rPr>
              <a:t>Is </a:t>
            </a:r>
            <a:r>
              <a:rPr lang="en-GB" sz="1700" dirty="0"/>
              <a:t>your </a:t>
            </a:r>
            <a:r>
              <a:rPr lang="en-GB" b="0" i="0" u="none" dirty="0">
                <a:solidFill>
                  <a:srgbClr val="595959"/>
                </a:solidFill>
              </a:rPr>
              <a:t>data crucial for national or global research infrastructures?</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GB" b="0" i="0" u="none" dirty="0">
                <a:solidFill>
                  <a:srgbClr val="595959"/>
                </a:solidFill>
              </a:rPr>
              <a:t>Has </a:t>
            </a:r>
            <a:r>
              <a:rPr lang="en-GB" sz="1700" dirty="0"/>
              <a:t>your </a:t>
            </a:r>
            <a:r>
              <a:rPr lang="en-GB" b="0" i="0" u="none" dirty="0">
                <a:solidFill>
                  <a:srgbClr val="595959"/>
                </a:solidFill>
              </a:rPr>
              <a:t>data been u</a:t>
            </a:r>
            <a:r>
              <a:rPr lang="en-GB" dirty="0">
                <a:solidFill>
                  <a:srgbClr val="595959"/>
                </a:solidFill>
              </a:rPr>
              <a:t>sed</a:t>
            </a:r>
            <a:r>
              <a:rPr lang="en-GB" b="0" i="0" u="none" dirty="0">
                <a:solidFill>
                  <a:srgbClr val="595959"/>
                </a:solidFill>
              </a:rPr>
              <a:t> in significant research collaboration between various organizations?</a:t>
            </a:r>
            <a:endParaRPr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GB" b="0" i="0" u="none" dirty="0">
                <a:solidFill>
                  <a:srgbClr val="595959"/>
                </a:solidFill>
              </a:rPr>
              <a:t>Has </a:t>
            </a:r>
            <a:r>
              <a:rPr lang="en-GB" dirty="0"/>
              <a:t>the </a:t>
            </a:r>
            <a:r>
              <a:rPr lang="en-GB" b="0" i="0" u="none" dirty="0">
                <a:solidFill>
                  <a:srgbClr val="595959"/>
                </a:solidFill>
              </a:rPr>
              <a:t>production of data, in itself, required significant investments and resources?</a:t>
            </a:r>
            <a:endParaRPr dirty="0">
              <a:solidFill>
                <a:srgbClr val="595959"/>
              </a:solidFill>
            </a:endParaRPr>
          </a:p>
          <a:p>
            <a:pPr marL="457200" lvl="0" indent="-355600" algn="l" rtl="0">
              <a:lnSpc>
                <a:spcPct val="115000"/>
              </a:lnSpc>
              <a:spcBef>
                <a:spcPts val="0"/>
              </a:spcBef>
              <a:spcAft>
                <a:spcPts val="0"/>
              </a:spcAft>
              <a:buClr>
                <a:srgbClr val="595959"/>
              </a:buClr>
              <a:buSzPts val="2000"/>
              <a:buChar char="●"/>
            </a:pPr>
            <a:r>
              <a:rPr lang="en-GB" b="0" i="0" u="none" dirty="0">
                <a:solidFill>
                  <a:srgbClr val="595959"/>
                </a:solidFill>
              </a:rPr>
              <a:t>Has </a:t>
            </a:r>
            <a:r>
              <a:rPr lang="en-GB" sz="1700" dirty="0"/>
              <a:t>your </a:t>
            </a:r>
            <a:r>
              <a:rPr lang="en-GB" b="0" i="0" u="none" dirty="0">
                <a:solidFill>
                  <a:srgbClr val="595959"/>
                </a:solidFill>
              </a:rPr>
              <a:t>data already previously been assessed by e.g. an Ethics Committee? Ethics Committee reports may be useful for decision-making, and the preservation of data can sometimes be justified for ethical reasons.</a:t>
            </a:r>
            <a:endParaRPr dirty="0">
              <a:solidFill>
                <a:srgbClr val="595959"/>
              </a:solidFill>
            </a:endParaRPr>
          </a:p>
          <a:p>
            <a:pPr marL="914400" lvl="1" indent="-317500" algn="l" rtl="0">
              <a:lnSpc>
                <a:spcPct val="115000"/>
              </a:lnSpc>
              <a:spcBef>
                <a:spcPts val="0"/>
              </a:spcBef>
              <a:spcAft>
                <a:spcPts val="0"/>
              </a:spcAft>
              <a:buClr>
                <a:srgbClr val="595959"/>
              </a:buClr>
              <a:buSzPts val="1400"/>
              <a:buChar char="○"/>
            </a:pPr>
            <a:r>
              <a:rPr lang="en-GB" dirty="0">
                <a:solidFill>
                  <a:srgbClr val="595959"/>
                </a:solidFill>
                <a:hlinkClick r:id="rId3"/>
              </a:rPr>
              <a:t>For example, g</a:t>
            </a:r>
            <a:r>
              <a:rPr lang="en-GB" b="0" i="0" u="none" dirty="0">
                <a:solidFill>
                  <a:srgbClr val="595959"/>
                </a:solidFill>
                <a:hlinkClick r:id="rId3"/>
              </a:rPr>
              <a:t>uidelines for ethical review in human sciences (in F</a:t>
            </a:r>
            <a:r>
              <a:rPr lang="en-GB" dirty="0">
                <a:solidFill>
                  <a:srgbClr val="595959"/>
                </a:solidFill>
                <a:hlinkClick r:id="rId3"/>
              </a:rPr>
              <a:t>innish)</a:t>
            </a:r>
            <a:endParaRPr dirty="0">
              <a:solidFill>
                <a:srgbClr val="595959"/>
              </a:solidFill>
            </a:endParaRPr>
          </a:p>
        </p:txBody>
      </p:sp>
      <p:sp>
        <p:nvSpPr>
          <p:cNvPr id="195" name="Google Shape;195;p20"/>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chemeClr val="dk2"/>
                </a:solidFill>
                <a:latin typeface="Arial"/>
                <a:ea typeface="Arial"/>
                <a:cs typeface="Arial"/>
                <a:sym typeface="Arial"/>
              </a:rPr>
              <a:t>Krister Talvinen. (2019). Digital Preservation (Fairdata-PAS): Guidelines for UH Evaluators. </a:t>
            </a:r>
            <a:r>
              <a:rPr lang="en-GB" sz="900" b="0" i="0" u="none" strike="noStrike" cap="none" dirty="0">
                <a:solidFill>
                  <a:schemeClr val="dk2"/>
                </a:solidFill>
                <a:latin typeface="Arial"/>
                <a:ea typeface="Arial"/>
                <a:cs typeface="Arial"/>
                <a:sym typeface="Arial"/>
                <a:hlinkClick r:id="rId4"/>
              </a:rPr>
              <a:t>Zenodo</a:t>
            </a:r>
            <a:r>
              <a:rPr lang="en-GB" sz="900" b="0" i="0" u="none" strike="noStrike" cap="none" dirty="0">
                <a:solidFill>
                  <a:schemeClr val="dk2"/>
                </a:solidFill>
                <a:latin typeface="Arial"/>
                <a:ea typeface="Arial"/>
                <a:cs typeface="Arial"/>
                <a:sym typeface="Arial"/>
              </a:rPr>
              <a:t>.</a:t>
            </a:r>
            <a:r>
              <a:rPr lang="en-GB" sz="900" b="0" i="0" u="none" strike="noStrike" cap="none" dirty="0">
                <a:solidFill>
                  <a:srgbClr val="000000"/>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p:txBody>
      </p:sp>
      <p:pic>
        <p:nvPicPr>
          <p:cNvPr id="194" name="Google Shape;194;p20">
            <a:extLst>
              <a:ext uri="{C183D7F6-B498-43B3-948B-1728B52AA6E4}">
                <adec:decorative xmlns:adec="http://schemas.microsoft.com/office/drawing/2017/decorative" val="1"/>
              </a:ext>
            </a:extLst>
          </p:cNvPr>
          <p:cNvPicPr preferRelativeResize="0"/>
          <p:nvPr/>
        </p:nvPicPr>
        <p:blipFill rotWithShape="1">
          <a:blip r:embed="rId5">
            <a:alphaModFix/>
          </a:blip>
          <a:srcRect/>
          <a:stretch/>
        </p:blipFill>
        <p:spPr>
          <a:xfrm>
            <a:off x="7998089" y="445021"/>
            <a:ext cx="611108" cy="5727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21">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998089" y="445021"/>
            <a:ext cx="611108" cy="572700"/>
          </a:xfrm>
          <a:prstGeom prst="rect">
            <a:avLst/>
          </a:prstGeom>
          <a:noFill/>
          <a:ln>
            <a:noFill/>
          </a:ln>
        </p:spPr>
      </p:pic>
      <p:sp>
        <p:nvSpPr>
          <p:cNvPr id="201" name="Google Shape;201;p21"/>
          <p:cNvSpPr txBox="1">
            <a:spLocks noGrp="1"/>
          </p:cNvSpPr>
          <p:nvPr>
            <p:ph type="title"/>
          </p:nvPr>
        </p:nvSpPr>
        <p:spPr>
          <a:xfrm>
            <a:off x="189525" y="18847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The dimensions of research impact</a:t>
            </a:r>
            <a:endParaRPr dirty="0">
              <a:solidFill>
                <a:srgbClr val="008568"/>
              </a:solidFill>
            </a:endParaRPr>
          </a:p>
          <a:p>
            <a:pPr marL="0" lvl="0" indent="0" algn="l" rtl="0">
              <a:lnSpc>
                <a:spcPct val="100000"/>
              </a:lnSpc>
              <a:spcBef>
                <a:spcPts val="0"/>
              </a:spcBef>
              <a:spcAft>
                <a:spcPts val="0"/>
              </a:spcAft>
              <a:buSzPct val="111111"/>
              <a:buNone/>
            </a:pPr>
            <a:r>
              <a:rPr lang="en-GB" b="0" i="0" u="none" dirty="0"/>
              <a:t> </a:t>
            </a:r>
            <a:endParaRPr dirty="0"/>
          </a:p>
        </p:txBody>
      </p:sp>
      <p:sp>
        <p:nvSpPr>
          <p:cNvPr id="202" name="Google Shape;202;p21"/>
          <p:cNvSpPr txBox="1"/>
          <p:nvPr/>
        </p:nvSpPr>
        <p:spPr>
          <a:xfrm>
            <a:off x="623100" y="4764375"/>
            <a:ext cx="72939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chemeClr val="dk2"/>
                </a:solidFill>
                <a:latin typeface="Arial"/>
                <a:ea typeface="Arial"/>
                <a:cs typeface="Arial"/>
                <a:sym typeface="Arial"/>
              </a:rPr>
              <a:t>Krister Talvinen. (2019). Digital Preservation (Fairdata-PAS): Guidelines for UH Evaluators. </a:t>
            </a:r>
            <a:r>
              <a:rPr lang="en-GB" sz="900" b="0" i="0" u="none" strike="noStrike" cap="none" dirty="0">
                <a:solidFill>
                  <a:schemeClr val="dk2"/>
                </a:solidFill>
                <a:latin typeface="Arial"/>
                <a:ea typeface="Arial"/>
                <a:cs typeface="Arial"/>
                <a:sym typeface="Arial"/>
                <a:hlinkClick r:id="rId4"/>
              </a:rPr>
              <a:t>Zenodo</a:t>
            </a:r>
            <a:r>
              <a:rPr lang="en-GB" sz="900" b="0" i="0" u="none" strike="noStrike" cap="none" dirty="0">
                <a:solidFill>
                  <a:schemeClr val="dk2"/>
                </a:solidFill>
                <a:latin typeface="Arial"/>
                <a:ea typeface="Arial"/>
                <a:cs typeface="Arial"/>
                <a:sym typeface="Arial"/>
              </a:rPr>
              <a:t>.</a:t>
            </a:r>
            <a:r>
              <a:rPr lang="en-GB" sz="900" b="0" i="0" u="none" strike="noStrike" cap="none" dirty="0">
                <a:solidFill>
                  <a:srgbClr val="000000"/>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p:txBody>
      </p:sp>
      <p:pic>
        <p:nvPicPr>
          <p:cNvPr id="203" name="Google Shape;203;p21" descr="Triangle with a dimension in each corner: economic impact, academic impact and societal impact. Economic impact consist of innovations, competitiveness, growth, jobs, and budget savings. Academic impact consists of theory, method, knowledge, technology development, researcher training, teaching and training, and application. Societal impact consist of quality of life, health, environment, public services, policy, creative activity, public engagement, understandig, and edcuation."/>
          <p:cNvPicPr preferRelativeResize="0"/>
          <p:nvPr/>
        </p:nvPicPr>
        <p:blipFill>
          <a:blip r:embed="rId5">
            <a:alphaModFix/>
          </a:blip>
          <a:stretch>
            <a:fillRect/>
          </a:stretch>
        </p:blipFill>
        <p:spPr>
          <a:xfrm>
            <a:off x="1594713" y="842563"/>
            <a:ext cx="5954574" cy="384042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2"/>
          <p:cNvSpPr txBox="1">
            <a:spLocks noGrp="1"/>
          </p:cNvSpPr>
          <p:nvPr>
            <p:ph type="title"/>
          </p:nvPr>
        </p:nvSpPr>
        <p:spPr>
          <a:xfrm>
            <a:off x="450900" y="445025"/>
            <a:ext cx="82422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High-quality data corresponds with reality</a:t>
            </a:r>
            <a:endParaRPr dirty="0">
              <a:solidFill>
                <a:srgbClr val="008568"/>
              </a:solidFill>
            </a:endParaRPr>
          </a:p>
          <a:p>
            <a:pPr marL="0" lvl="0" indent="0" algn="l" rtl="0">
              <a:lnSpc>
                <a:spcPct val="115000"/>
              </a:lnSpc>
              <a:spcBef>
                <a:spcPts val="0"/>
              </a:spcBef>
              <a:spcAft>
                <a:spcPts val="0"/>
              </a:spcAft>
              <a:buClr>
                <a:schemeClr val="dk1"/>
              </a:buClr>
              <a:buSzPct val="39285"/>
              <a:buFont typeface="Arial"/>
              <a:buNone/>
            </a:pPr>
            <a:endParaRPr dirty="0"/>
          </a:p>
          <a:p>
            <a:pPr marL="0" lvl="0" indent="0" algn="l" rtl="0">
              <a:lnSpc>
                <a:spcPct val="100000"/>
              </a:lnSpc>
              <a:spcBef>
                <a:spcPts val="0"/>
              </a:spcBef>
              <a:spcAft>
                <a:spcPts val="0"/>
              </a:spcAft>
              <a:buSzPct val="111111"/>
              <a:buNone/>
            </a:pPr>
            <a:endParaRPr dirty="0"/>
          </a:p>
        </p:txBody>
      </p:sp>
      <p:sp>
        <p:nvSpPr>
          <p:cNvPr id="212" name="Google Shape;212;p22"/>
          <p:cNvSpPr/>
          <p:nvPr/>
        </p:nvSpPr>
        <p:spPr>
          <a:xfrm>
            <a:off x="191100" y="926824"/>
            <a:ext cx="3103800" cy="2134176"/>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lt1"/>
                </a:solidFill>
                <a:latin typeface="Source Sans Pro"/>
                <a:ea typeface="Source Sans Pro"/>
                <a:cs typeface="Source Sans Pro"/>
                <a:sym typeface="Source Sans Pro"/>
              </a:rPr>
              <a:t>Correctness </a:t>
            </a:r>
            <a:endParaRPr sz="14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dirty="0">
                <a:solidFill>
                  <a:schemeClr val="lt1"/>
                </a:solidFill>
                <a:latin typeface="Source Sans Pro"/>
                <a:ea typeface="Source Sans Pro"/>
                <a:cs typeface="Source Sans Pro"/>
                <a:sym typeface="Source Sans Pro"/>
              </a:rPr>
              <a:t>means how well the data corresponds with reality. Examining the correctness of data may also lead to discoveries of systematic distortions in the information material.</a:t>
            </a:r>
            <a:endParaRPr sz="1400" b="0" i="0" u="none" strike="noStrike" cap="none" dirty="0">
              <a:solidFill>
                <a:schemeClr val="lt1"/>
              </a:solidFill>
              <a:latin typeface="Arial"/>
              <a:ea typeface="Arial"/>
              <a:cs typeface="Arial"/>
              <a:sym typeface="Arial"/>
            </a:endParaRPr>
          </a:p>
        </p:txBody>
      </p:sp>
      <p:sp>
        <p:nvSpPr>
          <p:cNvPr id="211" name="Google Shape;211;p22"/>
          <p:cNvSpPr/>
          <p:nvPr/>
        </p:nvSpPr>
        <p:spPr>
          <a:xfrm>
            <a:off x="3502950" y="1017725"/>
            <a:ext cx="3103800" cy="1672800"/>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lt1"/>
                </a:solidFill>
                <a:latin typeface="Source Sans Pro"/>
                <a:ea typeface="Source Sans Pro"/>
                <a:cs typeface="Source Sans Pro"/>
                <a:sym typeface="Source Sans Pro"/>
              </a:rPr>
              <a:t>Accuracy</a:t>
            </a:r>
            <a:r>
              <a:rPr lang="en-GB" sz="1400" b="0" i="0" u="none" strike="noStrike" cap="none" dirty="0">
                <a:solidFill>
                  <a:schemeClr val="lt1"/>
                </a:solidFill>
                <a:latin typeface="Source Sans Pro"/>
                <a:ea typeface="Source Sans Pro"/>
                <a:cs typeface="Source Sans Pro"/>
                <a:sym typeface="Source Sans Pro"/>
              </a:rPr>
              <a:t> </a:t>
            </a:r>
            <a:endParaRPr sz="1400" b="0"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dirty="0">
                <a:solidFill>
                  <a:schemeClr val="lt1"/>
                </a:solidFill>
                <a:latin typeface="Source Sans Pro"/>
                <a:ea typeface="Source Sans Pro"/>
                <a:cs typeface="Source Sans Pro"/>
                <a:sym typeface="Source Sans Pro"/>
              </a:rPr>
              <a:t>means how well the information of the data corresponds with the objective. Accuracy indicates how truthful the data is.</a:t>
            </a:r>
            <a:endParaRPr sz="1400" b="0" i="0" u="none" strike="noStrike" cap="none" dirty="0">
              <a:solidFill>
                <a:schemeClr val="lt1"/>
              </a:solidFill>
              <a:latin typeface="Arial"/>
              <a:ea typeface="Arial"/>
              <a:cs typeface="Arial"/>
              <a:sym typeface="Arial"/>
            </a:endParaRPr>
          </a:p>
        </p:txBody>
      </p:sp>
      <p:sp>
        <p:nvSpPr>
          <p:cNvPr id="213" name="Google Shape;213;p22"/>
          <p:cNvSpPr/>
          <p:nvPr/>
        </p:nvSpPr>
        <p:spPr>
          <a:xfrm>
            <a:off x="1068403" y="3019399"/>
            <a:ext cx="3000671" cy="1772175"/>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lt1"/>
                </a:solidFill>
                <a:latin typeface="Source Sans Pro"/>
                <a:ea typeface="Source Sans Pro"/>
                <a:cs typeface="Source Sans Pro"/>
                <a:sym typeface="Source Sans Pro"/>
              </a:rPr>
              <a:t>Consistency </a:t>
            </a:r>
            <a:endParaRPr sz="14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dirty="0">
                <a:solidFill>
                  <a:schemeClr val="lt1"/>
                </a:solidFill>
                <a:latin typeface="Source Sans Pro"/>
                <a:ea typeface="Source Sans Pro"/>
                <a:cs typeface="Source Sans Pro"/>
                <a:sym typeface="Source Sans Pro"/>
              </a:rPr>
              <a:t>means that the data is uniform and self-consistent. Consistency can also indicate consistency between different datasets.</a:t>
            </a:r>
            <a:endParaRPr sz="1400" b="0" i="0" u="none" strike="noStrike" cap="none" dirty="0">
              <a:solidFill>
                <a:schemeClr val="lt1"/>
              </a:solidFill>
              <a:latin typeface="Arial"/>
              <a:ea typeface="Arial"/>
              <a:cs typeface="Arial"/>
              <a:sym typeface="Arial"/>
            </a:endParaRPr>
          </a:p>
        </p:txBody>
      </p:sp>
      <p:sp>
        <p:nvSpPr>
          <p:cNvPr id="210" name="Google Shape;210;p22"/>
          <p:cNvSpPr/>
          <p:nvPr/>
        </p:nvSpPr>
        <p:spPr>
          <a:xfrm>
            <a:off x="4414350" y="2751800"/>
            <a:ext cx="3259200" cy="2010300"/>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1" i="0" u="none" strike="noStrike" cap="none" dirty="0">
                <a:solidFill>
                  <a:schemeClr val="lt1"/>
                </a:solidFill>
                <a:latin typeface="Source Sans Pro"/>
                <a:ea typeface="Source Sans Pro"/>
                <a:cs typeface="Source Sans Pro"/>
                <a:sym typeface="Source Sans Pro"/>
              </a:rPr>
              <a:t>Comprehensiveness </a:t>
            </a:r>
            <a:endParaRPr sz="12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chemeClr val="lt1"/>
                </a:solidFill>
                <a:latin typeface="Source Sans Pro"/>
                <a:ea typeface="Source Sans Pro"/>
                <a:cs typeface="Source Sans Pro"/>
                <a:sym typeface="Source Sans Pro"/>
              </a:rPr>
              <a:t>means the intended temporal and areal comprehensiveness of the data, as well as the intended target units and characteristics. Comprehensiveness also indicates the extent to which the data contains the information sought.</a:t>
            </a:r>
            <a:endParaRPr sz="1200" b="0" i="0" u="none" strike="noStrike" cap="none" dirty="0">
              <a:solidFill>
                <a:schemeClr val="lt1"/>
              </a:solidFill>
              <a:latin typeface="Arial"/>
              <a:ea typeface="Arial"/>
              <a:cs typeface="Arial"/>
              <a:sym typeface="Arial"/>
            </a:endParaRPr>
          </a:p>
        </p:txBody>
      </p:sp>
      <p:sp>
        <p:nvSpPr>
          <p:cNvPr id="214" name="Google Shape;214;p22"/>
          <p:cNvSpPr/>
          <p:nvPr/>
        </p:nvSpPr>
        <p:spPr>
          <a:xfrm>
            <a:off x="6771600" y="1911200"/>
            <a:ext cx="2062200" cy="1108200"/>
          </a:xfrm>
          <a:prstGeom prst="ellipse">
            <a:avLst/>
          </a:prstGeom>
          <a:solidFill>
            <a:srgbClr val="008568"/>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300" b="1" i="0" u="none" strike="noStrike" cap="none" dirty="0">
                <a:solidFill>
                  <a:schemeClr val="lt1"/>
                </a:solidFill>
                <a:latin typeface="Source Sans Pro"/>
                <a:ea typeface="Source Sans Pro"/>
                <a:cs typeface="Source Sans Pro"/>
                <a:sym typeface="Source Sans Pro"/>
              </a:rPr>
              <a:t>(Up-to-dateness)</a:t>
            </a:r>
            <a:endParaRPr sz="13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300"/>
              <a:buFont typeface="Arial"/>
              <a:buNone/>
            </a:pPr>
            <a:r>
              <a:rPr lang="en-GB" sz="1300" b="0" i="0" u="none" strike="noStrike" cap="none" dirty="0">
                <a:solidFill>
                  <a:schemeClr val="lt1"/>
                </a:solidFill>
                <a:latin typeface="Source Sans Pro"/>
                <a:ea typeface="Source Sans Pro"/>
                <a:cs typeface="Source Sans Pro"/>
                <a:sym typeface="Source Sans Pro"/>
              </a:rPr>
              <a:t>if significant</a:t>
            </a:r>
            <a:endParaRPr sz="1300" b="0" i="0" u="none" strike="noStrike" cap="none" dirty="0">
              <a:solidFill>
                <a:schemeClr val="lt1"/>
              </a:solidFill>
              <a:latin typeface="Arial"/>
              <a:ea typeface="Arial"/>
              <a:cs typeface="Arial"/>
              <a:sym typeface="Arial"/>
            </a:endParaRPr>
          </a:p>
        </p:txBody>
      </p:sp>
      <p:sp>
        <p:nvSpPr>
          <p:cNvPr id="209" name="Google Shape;209;p22"/>
          <p:cNvSpPr txBox="1"/>
          <p:nvPr/>
        </p:nvSpPr>
        <p:spPr>
          <a:xfrm>
            <a:off x="2589375" y="4733800"/>
            <a:ext cx="3816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sng" strike="noStrike" cap="none" dirty="0">
                <a:solidFill>
                  <a:schemeClr val="hlink"/>
                </a:solidFill>
                <a:latin typeface="Arial"/>
                <a:ea typeface="Arial"/>
                <a:cs typeface="Arial"/>
                <a:sym typeface="Arial"/>
                <a:hlinkClick r:id="rId3"/>
              </a:rPr>
              <a:t>https://www.stat.fi/org/vuosiohjelma/tietoaineistojen-laatukriteerit.html</a:t>
            </a:r>
            <a:endParaRPr sz="900" b="0" i="0" u="none" strike="noStrike" cap="none" dirty="0">
              <a:solidFill>
                <a:srgbClr val="000000"/>
              </a:solidFill>
              <a:latin typeface="Arial"/>
              <a:ea typeface="Arial"/>
              <a:cs typeface="Arial"/>
              <a:sym typeface="Arial"/>
            </a:endParaRPr>
          </a:p>
        </p:txBody>
      </p:sp>
      <p:pic>
        <p:nvPicPr>
          <p:cNvPr id="215" name="Google Shape;215;p22">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7998089" y="445021"/>
            <a:ext cx="611108" cy="5727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2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High-quality data is </a:t>
            </a:r>
            <a:r>
              <a:rPr lang="en-GB" dirty="0">
                <a:solidFill>
                  <a:srgbClr val="008568"/>
                </a:solidFill>
              </a:rPr>
              <a:t>comprehensively described</a:t>
            </a:r>
            <a:endParaRPr dirty="0">
              <a:solidFill>
                <a:srgbClr val="008568"/>
              </a:solidFill>
            </a:endParaRPr>
          </a:p>
          <a:p>
            <a:pPr marL="0" lvl="0" indent="0" algn="l" rtl="0">
              <a:lnSpc>
                <a:spcPct val="115000"/>
              </a:lnSpc>
              <a:spcBef>
                <a:spcPts val="0"/>
              </a:spcBef>
              <a:spcAft>
                <a:spcPts val="0"/>
              </a:spcAft>
              <a:buClr>
                <a:schemeClr val="dk1"/>
              </a:buClr>
              <a:buSzPct val="39285"/>
              <a:buFont typeface="Arial"/>
              <a:buNone/>
            </a:pPr>
            <a:endParaRPr dirty="0"/>
          </a:p>
          <a:p>
            <a:pPr marL="0" lvl="0" indent="0" algn="l" rtl="0">
              <a:lnSpc>
                <a:spcPct val="100000"/>
              </a:lnSpc>
              <a:spcBef>
                <a:spcPts val="0"/>
              </a:spcBef>
              <a:spcAft>
                <a:spcPts val="0"/>
              </a:spcAft>
              <a:buSzPct val="111111"/>
              <a:buNone/>
            </a:pPr>
            <a:endParaRPr dirty="0"/>
          </a:p>
        </p:txBody>
      </p:sp>
      <p:sp>
        <p:nvSpPr>
          <p:cNvPr id="224" name="Google Shape;224;p23"/>
          <p:cNvSpPr/>
          <p:nvPr/>
        </p:nvSpPr>
        <p:spPr>
          <a:xfrm>
            <a:off x="563650" y="1017725"/>
            <a:ext cx="2943000" cy="1851600"/>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lt1"/>
                </a:solidFill>
                <a:latin typeface="Source Sans Pro"/>
                <a:ea typeface="Source Sans Pro"/>
                <a:cs typeface="Source Sans Pro"/>
                <a:sym typeface="Source Sans Pro"/>
              </a:rPr>
              <a:t>Originality </a:t>
            </a:r>
            <a:endParaRPr sz="14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dirty="0">
                <a:solidFill>
                  <a:schemeClr val="lt1"/>
                </a:solidFill>
                <a:latin typeface="Source Sans Pro"/>
                <a:ea typeface="Source Sans Pro"/>
                <a:cs typeface="Source Sans Pro"/>
                <a:sym typeface="Source Sans Pro"/>
              </a:rPr>
              <a:t>means that the data and any changes to the information therein can be traced. The origin of the data is known.</a:t>
            </a:r>
            <a:endParaRPr sz="1400" b="0" i="0" u="none" strike="noStrike" cap="none" dirty="0">
              <a:solidFill>
                <a:schemeClr val="lt1"/>
              </a:solidFill>
              <a:latin typeface="Arial"/>
              <a:ea typeface="Arial"/>
              <a:cs typeface="Arial"/>
              <a:sym typeface="Arial"/>
            </a:endParaRPr>
          </a:p>
        </p:txBody>
      </p:sp>
      <p:sp>
        <p:nvSpPr>
          <p:cNvPr id="223" name="Google Shape;223;p23"/>
          <p:cNvSpPr/>
          <p:nvPr/>
        </p:nvSpPr>
        <p:spPr>
          <a:xfrm>
            <a:off x="4777449" y="981724"/>
            <a:ext cx="2942999" cy="2087399"/>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lt1"/>
                </a:solidFill>
                <a:latin typeface="Source Sans Pro"/>
                <a:ea typeface="Source Sans Pro"/>
                <a:cs typeface="Source Sans Pro"/>
                <a:sym typeface="Source Sans Pro"/>
              </a:rPr>
              <a:t>The understandability of metadata</a:t>
            </a:r>
            <a:r>
              <a:rPr lang="en-GB" sz="1400" b="0" i="0" u="none" strike="noStrike" cap="none" dirty="0">
                <a:solidFill>
                  <a:schemeClr val="lt1"/>
                </a:solidFill>
                <a:latin typeface="Source Sans Pro"/>
                <a:ea typeface="Source Sans Pro"/>
                <a:cs typeface="Source Sans Pro"/>
                <a:sym typeface="Source Sans Pro"/>
              </a:rPr>
              <a:t> </a:t>
            </a:r>
            <a:endParaRPr sz="1400" b="0"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dirty="0">
                <a:solidFill>
                  <a:schemeClr val="lt1"/>
                </a:solidFill>
                <a:latin typeface="Source Sans Pro"/>
                <a:ea typeface="Source Sans Pro"/>
                <a:cs typeface="Source Sans Pro"/>
                <a:sym typeface="Source Sans Pro"/>
              </a:rPr>
              <a:t>means how comprehensively the metadata describes the data and helps to understand the content.</a:t>
            </a:r>
            <a:endParaRPr sz="1400" b="0" i="0" u="none" strike="noStrike" cap="none" dirty="0">
              <a:solidFill>
                <a:schemeClr val="lt1"/>
              </a:solidFill>
              <a:latin typeface="Arial"/>
              <a:ea typeface="Arial"/>
              <a:cs typeface="Arial"/>
              <a:sym typeface="Arial"/>
            </a:endParaRPr>
          </a:p>
        </p:txBody>
      </p:sp>
      <p:sp>
        <p:nvSpPr>
          <p:cNvPr id="222" name="Google Shape;222;p23"/>
          <p:cNvSpPr/>
          <p:nvPr/>
        </p:nvSpPr>
        <p:spPr>
          <a:xfrm>
            <a:off x="2493824" y="2522474"/>
            <a:ext cx="3143527" cy="2211325"/>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lt1"/>
                </a:solidFill>
                <a:latin typeface="Source Sans Pro"/>
                <a:ea typeface="Source Sans Pro"/>
                <a:cs typeface="Source Sans Pro"/>
                <a:sym typeface="Source Sans Pro"/>
              </a:rPr>
              <a:t>Compliance with recommendations </a:t>
            </a:r>
            <a:endParaRPr sz="14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dirty="0">
                <a:solidFill>
                  <a:schemeClr val="lt1"/>
                </a:solidFill>
                <a:latin typeface="Source Sans Pro"/>
                <a:ea typeface="Source Sans Pro"/>
                <a:cs typeface="Source Sans Pro"/>
                <a:sym typeface="Source Sans Pro"/>
              </a:rPr>
              <a:t>means that the data and its characteristics comply with established standards, practices and regulations, which are also indicated in connection with the data.</a:t>
            </a:r>
            <a:endParaRPr sz="1400" b="0" i="0" u="none" strike="noStrike" cap="none" dirty="0">
              <a:solidFill>
                <a:schemeClr val="lt1"/>
              </a:solidFill>
              <a:latin typeface="Arial"/>
              <a:ea typeface="Arial"/>
              <a:cs typeface="Arial"/>
              <a:sym typeface="Arial"/>
            </a:endParaRPr>
          </a:p>
        </p:txBody>
      </p:sp>
      <p:sp>
        <p:nvSpPr>
          <p:cNvPr id="225" name="Google Shape;225;p23"/>
          <p:cNvSpPr txBox="1"/>
          <p:nvPr/>
        </p:nvSpPr>
        <p:spPr>
          <a:xfrm>
            <a:off x="2589375" y="4733800"/>
            <a:ext cx="3816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sng" strike="noStrike" cap="none" dirty="0">
                <a:solidFill>
                  <a:schemeClr val="hlink"/>
                </a:solidFill>
                <a:latin typeface="Arial"/>
                <a:ea typeface="Arial"/>
                <a:cs typeface="Arial"/>
                <a:sym typeface="Arial"/>
                <a:hlinkClick r:id="rId3"/>
              </a:rPr>
              <a:t>https://www.stat.fi/org/vuosiohjelma/tietoaineistojen-laatukriteerit.html</a:t>
            </a:r>
            <a:endParaRPr sz="900" b="0" i="0" u="none" strike="noStrike" cap="none" dirty="0">
              <a:solidFill>
                <a:srgbClr val="000000"/>
              </a:solidFill>
              <a:latin typeface="Arial"/>
              <a:ea typeface="Arial"/>
              <a:cs typeface="Arial"/>
              <a:sym typeface="Arial"/>
            </a:endParaRPr>
          </a:p>
        </p:txBody>
      </p:sp>
      <p:pic>
        <p:nvPicPr>
          <p:cNvPr id="221" name="Google Shape;221;p23">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7998089" y="445021"/>
            <a:ext cx="611108" cy="5727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2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High-quality data can be reused</a:t>
            </a:r>
            <a:endParaRPr dirty="0">
              <a:solidFill>
                <a:srgbClr val="008568"/>
              </a:solidFill>
            </a:endParaRPr>
          </a:p>
          <a:p>
            <a:pPr marL="0" lvl="0" indent="0" algn="l" rtl="0">
              <a:lnSpc>
                <a:spcPct val="100000"/>
              </a:lnSpc>
              <a:spcBef>
                <a:spcPts val="0"/>
              </a:spcBef>
              <a:spcAft>
                <a:spcPts val="0"/>
              </a:spcAft>
              <a:buSzPct val="111111"/>
              <a:buNone/>
            </a:pPr>
            <a:endParaRPr dirty="0"/>
          </a:p>
        </p:txBody>
      </p:sp>
      <p:sp>
        <p:nvSpPr>
          <p:cNvPr id="232" name="Google Shape;232;p24"/>
          <p:cNvSpPr/>
          <p:nvPr/>
        </p:nvSpPr>
        <p:spPr>
          <a:xfrm>
            <a:off x="640175" y="1232575"/>
            <a:ext cx="2981400" cy="1895636"/>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lt1"/>
                </a:solidFill>
                <a:latin typeface="Source Sans Pro"/>
                <a:ea typeface="Source Sans Pro"/>
                <a:cs typeface="Source Sans Pro"/>
                <a:sym typeface="Source Sans Pro"/>
              </a:rPr>
              <a:t>Machine readability </a:t>
            </a:r>
            <a:endParaRPr sz="14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dirty="0">
                <a:solidFill>
                  <a:schemeClr val="lt1"/>
                </a:solidFill>
                <a:latin typeface="Source Sans Pro"/>
                <a:ea typeface="Source Sans Pro"/>
                <a:cs typeface="Source Sans Pro"/>
                <a:sym typeface="Source Sans Pro"/>
              </a:rPr>
              <a:t>means whether the data has been structured so that it can be processed mechanically and in different information systems.</a:t>
            </a:r>
            <a:endParaRPr sz="1400" b="0" i="0" u="none" strike="noStrike" cap="none" dirty="0">
              <a:solidFill>
                <a:schemeClr val="lt1"/>
              </a:solidFill>
              <a:latin typeface="Arial"/>
              <a:ea typeface="Arial"/>
              <a:cs typeface="Arial"/>
              <a:sym typeface="Arial"/>
            </a:endParaRPr>
          </a:p>
        </p:txBody>
      </p:sp>
      <p:sp>
        <p:nvSpPr>
          <p:cNvPr id="233" name="Google Shape;233;p24"/>
          <p:cNvSpPr/>
          <p:nvPr/>
        </p:nvSpPr>
        <p:spPr>
          <a:xfrm>
            <a:off x="4092675" y="1017722"/>
            <a:ext cx="3166500" cy="1937234"/>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lt1"/>
                </a:solidFill>
                <a:latin typeface="Source Sans Pro"/>
                <a:ea typeface="Source Sans Pro"/>
                <a:cs typeface="Source Sans Pro"/>
                <a:sym typeface="Source Sans Pro"/>
              </a:rPr>
              <a:t>Usage rights </a:t>
            </a:r>
            <a:endParaRPr sz="14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dirty="0">
                <a:solidFill>
                  <a:schemeClr val="lt1"/>
                </a:solidFill>
                <a:latin typeface="Source Sans Pro"/>
                <a:ea typeface="Source Sans Pro"/>
                <a:cs typeface="Source Sans Pro"/>
                <a:sym typeface="Source Sans Pro"/>
              </a:rPr>
              <a:t>mean what usage rights have been assigned to the data and what can be done with the data, i.e. what purposes the information material can be used for.</a:t>
            </a:r>
            <a:endParaRPr sz="1400" b="0" i="0" u="none" strike="noStrike" cap="none" dirty="0">
              <a:solidFill>
                <a:schemeClr val="lt1"/>
              </a:solidFill>
              <a:latin typeface="Arial"/>
              <a:ea typeface="Arial"/>
              <a:cs typeface="Arial"/>
              <a:sym typeface="Arial"/>
            </a:endParaRPr>
          </a:p>
        </p:txBody>
      </p:sp>
      <p:sp>
        <p:nvSpPr>
          <p:cNvPr id="235" name="Google Shape;235;p24"/>
          <p:cNvSpPr/>
          <p:nvPr/>
        </p:nvSpPr>
        <p:spPr>
          <a:xfrm rot="2637335">
            <a:off x="6363779" y="2943139"/>
            <a:ext cx="2732993" cy="1690196"/>
          </a:xfrm>
          <a:prstGeom prst="leftArrow">
            <a:avLst>
              <a:gd name="adj1" fmla="val 50000"/>
              <a:gd name="adj2" fmla="val 50000"/>
            </a:avLst>
          </a:prstGeom>
          <a:solidFill>
            <a:srgbClr val="277A8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dirty="0">
                <a:solidFill>
                  <a:schemeClr val="lt1"/>
                </a:solidFill>
                <a:latin typeface="Arial"/>
                <a:ea typeface="Arial"/>
                <a:cs typeface="Arial"/>
                <a:sym typeface="Arial"/>
              </a:rPr>
              <a:t>As open as possible, as restricted as necessary</a:t>
            </a:r>
            <a:endParaRPr sz="1400" b="0" i="0" u="none" strike="noStrike" cap="none" dirty="0">
              <a:solidFill>
                <a:schemeClr val="lt1"/>
              </a:solidFill>
              <a:latin typeface="Arial"/>
              <a:ea typeface="Arial"/>
              <a:cs typeface="Arial"/>
              <a:sym typeface="Arial"/>
            </a:endParaRPr>
          </a:p>
        </p:txBody>
      </p:sp>
      <p:sp>
        <p:nvSpPr>
          <p:cNvPr id="234" name="Google Shape;234;p24"/>
          <p:cNvSpPr/>
          <p:nvPr/>
        </p:nvSpPr>
        <p:spPr>
          <a:xfrm>
            <a:off x="2380725" y="2842675"/>
            <a:ext cx="3166500" cy="1690200"/>
          </a:xfrm>
          <a:prstGeom prst="ellipse">
            <a:avLst/>
          </a:prstGeom>
          <a:solidFill>
            <a:srgbClr val="00856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lt1"/>
                </a:solidFill>
                <a:latin typeface="Source Sans Pro"/>
                <a:ea typeface="Source Sans Pro"/>
                <a:cs typeface="Source Sans Pro"/>
                <a:sym typeface="Source Sans Pro"/>
              </a:rPr>
              <a:t>Timeliness</a:t>
            </a:r>
            <a:endParaRPr sz="1400" b="1" i="0" u="none" strike="noStrike" cap="none" dirty="0">
              <a:solidFill>
                <a:schemeClr val="lt1"/>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dirty="0">
                <a:solidFill>
                  <a:schemeClr val="lt1"/>
                </a:solidFill>
                <a:latin typeface="Source Sans Pro"/>
                <a:ea typeface="Source Sans Pro"/>
                <a:cs typeface="Source Sans Pro"/>
                <a:sym typeface="Source Sans Pro"/>
              </a:rPr>
              <a:t> means that the data can be used at the time stated and with sufficiently frequent complementation.</a:t>
            </a:r>
            <a:endParaRPr sz="1400" b="0" i="0" u="none" strike="noStrike" cap="none" dirty="0">
              <a:solidFill>
                <a:schemeClr val="lt1"/>
              </a:solidFill>
              <a:latin typeface="Arial"/>
              <a:ea typeface="Arial"/>
              <a:cs typeface="Arial"/>
              <a:sym typeface="Arial"/>
            </a:endParaRPr>
          </a:p>
        </p:txBody>
      </p:sp>
      <p:sp>
        <p:nvSpPr>
          <p:cNvPr id="236" name="Google Shape;236;p24"/>
          <p:cNvSpPr txBox="1"/>
          <p:nvPr/>
        </p:nvSpPr>
        <p:spPr>
          <a:xfrm>
            <a:off x="2589375" y="4733800"/>
            <a:ext cx="3816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sng" strike="noStrike" cap="none" dirty="0">
                <a:solidFill>
                  <a:schemeClr val="hlink"/>
                </a:solidFill>
                <a:latin typeface="Arial"/>
                <a:ea typeface="Arial"/>
                <a:cs typeface="Arial"/>
                <a:sym typeface="Arial"/>
                <a:hlinkClick r:id="rId3"/>
              </a:rPr>
              <a:t>https://www.stat.fi/org/vuosiohjelma/tietoaineistojen-laatukriteerit.html</a:t>
            </a:r>
            <a:endParaRPr sz="900" b="0" i="0" u="none" strike="noStrike" cap="none" dirty="0">
              <a:solidFill>
                <a:srgbClr val="000000"/>
              </a:solidFill>
              <a:latin typeface="Arial"/>
              <a:ea typeface="Arial"/>
              <a:cs typeface="Arial"/>
              <a:sym typeface="Arial"/>
            </a:endParaRPr>
          </a:p>
        </p:txBody>
      </p:sp>
      <p:pic>
        <p:nvPicPr>
          <p:cNvPr id="231" name="Google Shape;231;p24">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7998089" y="445021"/>
            <a:ext cx="611108" cy="5727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2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How valuable is your data?</a:t>
            </a:r>
            <a:endParaRPr dirty="0">
              <a:solidFill>
                <a:srgbClr val="008568"/>
              </a:solidFill>
            </a:endParaRPr>
          </a:p>
        </p:txBody>
      </p:sp>
      <p:sp>
        <p:nvSpPr>
          <p:cNvPr id="242" name="Google Shape;242;p25"/>
          <p:cNvSpPr txBox="1">
            <a:spLocks noGrp="1"/>
          </p:cNvSpPr>
          <p:nvPr>
            <p:ph type="body" idx="1"/>
          </p:nvPr>
        </p:nvSpPr>
        <p:spPr>
          <a:xfrm>
            <a:off x="311700" y="843650"/>
            <a:ext cx="8766450" cy="38064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Clr>
                <a:schemeClr val="dk1"/>
              </a:buClr>
              <a:buSzPts val="688"/>
              <a:buFont typeface="Arial"/>
              <a:buNone/>
            </a:pPr>
            <a:r>
              <a:rPr lang="en-GB" sz="1600" b="0" i="0" u="none" dirty="0"/>
              <a:t>Every research data entity is unique in its own context. Describing </a:t>
            </a:r>
            <a:r>
              <a:rPr lang="en-GB" sz="1600" dirty="0"/>
              <a:t>your</a:t>
            </a:r>
            <a:r>
              <a:rPr lang="en-GB" sz="1600" b="0" i="0" u="none" dirty="0"/>
              <a:t> data and any </a:t>
            </a:r>
            <a:br>
              <a:rPr lang="en-GB" sz="1600" b="0" i="0" u="none" dirty="0"/>
            </a:br>
            <a:r>
              <a:rPr lang="en-GB" sz="1600" b="0" i="0" u="none" dirty="0"/>
              <a:t>research conducted based on it, as well as opening the data, increases its value to </a:t>
            </a:r>
            <a:r>
              <a:rPr lang="en-GB" sz="1600" dirty="0"/>
              <a:t>research</a:t>
            </a:r>
            <a:r>
              <a:rPr lang="en-GB" sz="1600" b="0" i="0" u="none" dirty="0"/>
              <a:t>. However, not all data can be preserved forever, and someone must bear long-term responsibility for preserved data.</a:t>
            </a:r>
            <a:endParaRPr sz="1600" dirty="0"/>
          </a:p>
          <a:p>
            <a:pPr marL="0" lvl="0" indent="0" algn="l" rtl="0">
              <a:lnSpc>
                <a:spcPct val="95000"/>
              </a:lnSpc>
              <a:spcBef>
                <a:spcPts val="1200"/>
              </a:spcBef>
              <a:spcAft>
                <a:spcPts val="0"/>
              </a:spcAft>
              <a:buClr>
                <a:schemeClr val="dk1"/>
              </a:buClr>
              <a:buSzPts val="688"/>
              <a:buFont typeface="Arial"/>
              <a:buNone/>
            </a:pPr>
            <a:r>
              <a:rPr lang="en-GB" sz="1600" b="0" i="0" u="none" dirty="0"/>
              <a:t>When determining the value of data, you as the researcher </a:t>
            </a:r>
            <a:r>
              <a:rPr lang="en-GB" sz="1600" dirty="0"/>
              <a:t>and</a:t>
            </a:r>
            <a:r>
              <a:rPr lang="en-GB" sz="1600" b="0" i="0" u="none" dirty="0"/>
              <a:t> the </a:t>
            </a:r>
            <a:r>
              <a:rPr lang="en-GB" sz="1600" dirty="0"/>
              <a:t>organisation</a:t>
            </a:r>
            <a:r>
              <a:rPr lang="en-GB" sz="1600" b="0" i="0" u="none" dirty="0"/>
              <a:t> </a:t>
            </a:r>
            <a:r>
              <a:rPr lang="en-GB" sz="1600" dirty="0"/>
              <a:t>responsible for the data </a:t>
            </a:r>
            <a:r>
              <a:rPr lang="en-GB" sz="1600" b="0" i="0" u="none" dirty="0"/>
              <a:t>can consider:</a:t>
            </a:r>
            <a:endParaRPr sz="1600" dirty="0"/>
          </a:p>
          <a:p>
            <a:pPr marL="457200" lvl="0" indent="-330200" algn="l" rtl="0">
              <a:lnSpc>
                <a:spcPct val="95000"/>
              </a:lnSpc>
              <a:spcBef>
                <a:spcPts val="1200"/>
              </a:spcBef>
              <a:spcAft>
                <a:spcPts val="0"/>
              </a:spcAft>
              <a:buSzPts val="1600"/>
              <a:buChar char="●"/>
            </a:pPr>
            <a:r>
              <a:rPr lang="en-GB" sz="1600" b="0" i="0" u="none" dirty="0"/>
              <a:t>The prospects of reusing the data</a:t>
            </a:r>
            <a:endParaRPr sz="1600" dirty="0"/>
          </a:p>
          <a:p>
            <a:pPr marL="914400" lvl="1" indent="-296862" algn="l" rtl="0">
              <a:lnSpc>
                <a:spcPct val="95000"/>
              </a:lnSpc>
              <a:spcBef>
                <a:spcPts val="0"/>
              </a:spcBef>
              <a:spcAft>
                <a:spcPts val="0"/>
              </a:spcAft>
              <a:buSzPts val="1075"/>
              <a:buChar char="○"/>
            </a:pPr>
            <a:r>
              <a:rPr lang="en-GB" sz="1075" b="0" i="0" u="none" dirty="0"/>
              <a:t>the significance to </a:t>
            </a:r>
            <a:r>
              <a:rPr lang="en-GB" sz="1075" dirty="0"/>
              <a:t>research</a:t>
            </a:r>
            <a:r>
              <a:rPr lang="en-GB" sz="1075" b="0" i="0" u="none" dirty="0"/>
              <a:t> now and in the near future, or in the long term</a:t>
            </a:r>
            <a:endParaRPr sz="1075" dirty="0"/>
          </a:p>
          <a:p>
            <a:pPr marL="914400" lvl="1" indent="-296862" algn="l" rtl="0">
              <a:lnSpc>
                <a:spcPct val="95000"/>
              </a:lnSpc>
              <a:spcBef>
                <a:spcPts val="0"/>
              </a:spcBef>
              <a:spcAft>
                <a:spcPts val="0"/>
              </a:spcAft>
              <a:buSzPts val="1075"/>
              <a:buChar char="○"/>
            </a:pPr>
            <a:r>
              <a:rPr lang="en-GB" sz="1075" b="0" i="0" u="none" dirty="0"/>
              <a:t>usage within the researcher’s discipline vs. broader usage as complementary data or data that facilitates comparison</a:t>
            </a:r>
            <a:endParaRPr sz="1075" dirty="0"/>
          </a:p>
          <a:p>
            <a:pPr marL="914400" lvl="1" indent="-296862" algn="l" rtl="0">
              <a:lnSpc>
                <a:spcPct val="95000"/>
              </a:lnSpc>
              <a:spcBef>
                <a:spcPts val="0"/>
              </a:spcBef>
              <a:spcAft>
                <a:spcPts val="0"/>
              </a:spcAft>
              <a:buSzPts val="1075"/>
              <a:buChar char="○"/>
            </a:pPr>
            <a:r>
              <a:rPr lang="en-GB" sz="1075" b="0" i="0" u="none" dirty="0"/>
              <a:t>The amount of unanalysed information contained in the data</a:t>
            </a:r>
            <a:endParaRPr sz="1075" dirty="0"/>
          </a:p>
          <a:p>
            <a:pPr marL="457200" lvl="0" indent="-331787" algn="l" rtl="0">
              <a:lnSpc>
                <a:spcPct val="95000"/>
              </a:lnSpc>
              <a:spcBef>
                <a:spcPts val="0"/>
              </a:spcBef>
              <a:spcAft>
                <a:spcPts val="0"/>
              </a:spcAft>
              <a:buSzPts val="1625"/>
              <a:buChar char="●"/>
            </a:pPr>
            <a:r>
              <a:rPr lang="en-GB" sz="1625" b="0" i="0" u="none" dirty="0"/>
              <a:t>The quality of the data and documentation</a:t>
            </a:r>
            <a:endParaRPr sz="1625" dirty="0"/>
          </a:p>
          <a:p>
            <a:pPr marL="914400" lvl="1" indent="-296862" algn="l" rtl="0">
              <a:lnSpc>
                <a:spcPct val="95000"/>
              </a:lnSpc>
              <a:spcBef>
                <a:spcPts val="0"/>
              </a:spcBef>
              <a:spcAft>
                <a:spcPts val="0"/>
              </a:spcAft>
              <a:buSzPts val="1075"/>
              <a:buChar char="○"/>
            </a:pPr>
            <a:r>
              <a:rPr lang="en-GB" sz="1075" b="0" i="0" u="none" dirty="0"/>
              <a:t>how it supports the repeatability of the research or quality assurance</a:t>
            </a:r>
            <a:endParaRPr sz="1075" dirty="0"/>
          </a:p>
          <a:p>
            <a:pPr marL="457200" lvl="0" indent="-331787" algn="l" rtl="0">
              <a:lnSpc>
                <a:spcPct val="95000"/>
              </a:lnSpc>
              <a:spcBef>
                <a:spcPts val="0"/>
              </a:spcBef>
              <a:spcAft>
                <a:spcPts val="0"/>
              </a:spcAft>
              <a:buSzPts val="1625"/>
              <a:buChar char="●"/>
            </a:pPr>
            <a:r>
              <a:rPr lang="en-GB" sz="1625" b="0" i="0" u="none" dirty="0"/>
              <a:t>The monetary value of the data</a:t>
            </a:r>
            <a:endParaRPr sz="1625" dirty="0"/>
          </a:p>
          <a:p>
            <a:pPr marL="914400" lvl="1" indent="-296862" algn="l" rtl="0">
              <a:lnSpc>
                <a:spcPct val="95000"/>
              </a:lnSpc>
              <a:spcBef>
                <a:spcPts val="0"/>
              </a:spcBef>
              <a:spcAft>
                <a:spcPts val="0"/>
              </a:spcAft>
              <a:buSzPts val="1075"/>
              <a:buChar char="○"/>
            </a:pPr>
            <a:r>
              <a:rPr lang="en-GB" sz="1075" b="0" i="0" u="none" dirty="0"/>
              <a:t>investments and work resources, commercial value</a:t>
            </a:r>
            <a:endParaRPr sz="1075" dirty="0"/>
          </a:p>
          <a:p>
            <a:pPr marL="914400" lvl="1" indent="-296862" algn="l" rtl="0">
              <a:lnSpc>
                <a:spcPct val="95000"/>
              </a:lnSpc>
              <a:spcBef>
                <a:spcPts val="0"/>
              </a:spcBef>
              <a:spcAft>
                <a:spcPts val="0"/>
              </a:spcAft>
              <a:buSzPts val="1075"/>
              <a:buChar char="○"/>
            </a:pPr>
            <a:r>
              <a:rPr lang="en-GB" sz="1075" b="0" i="0" u="none" dirty="0"/>
              <a:t>the interests of the research funder</a:t>
            </a:r>
            <a:endParaRPr sz="1075" dirty="0"/>
          </a:p>
          <a:p>
            <a:pPr marL="457200" lvl="0" indent="-331787" algn="l" rtl="0">
              <a:lnSpc>
                <a:spcPct val="95000"/>
              </a:lnSpc>
              <a:spcBef>
                <a:spcPts val="0"/>
              </a:spcBef>
              <a:spcAft>
                <a:spcPts val="0"/>
              </a:spcAft>
              <a:buSzPts val="1625"/>
              <a:buChar char="●"/>
            </a:pPr>
            <a:r>
              <a:rPr lang="en-GB" sz="1625" b="0" i="0" u="none" dirty="0"/>
              <a:t>The significance of the data to society through research impacts</a:t>
            </a:r>
            <a:endParaRPr sz="1625" dirty="0"/>
          </a:p>
          <a:p>
            <a:pPr marL="914400" lvl="1" indent="-296862" algn="l" rtl="0">
              <a:lnSpc>
                <a:spcPct val="95000"/>
              </a:lnSpc>
              <a:spcBef>
                <a:spcPts val="0"/>
              </a:spcBef>
              <a:spcAft>
                <a:spcPts val="0"/>
              </a:spcAft>
              <a:buSzPts val="1075"/>
              <a:buChar char="○"/>
            </a:pPr>
            <a:r>
              <a:rPr lang="en-GB" sz="1075" b="0" i="0" u="none" dirty="0"/>
              <a:t>e.g. its significance in resolving humanity’s abject problems.</a:t>
            </a:r>
            <a:endParaRPr sz="1075" dirty="0"/>
          </a:p>
          <a:p>
            <a:pPr marL="457200" lvl="0" indent="-325437" algn="l" rtl="0">
              <a:lnSpc>
                <a:spcPct val="95000"/>
              </a:lnSpc>
              <a:spcBef>
                <a:spcPts val="0"/>
              </a:spcBef>
              <a:spcAft>
                <a:spcPts val="0"/>
              </a:spcAft>
              <a:buSzPts val="1525"/>
              <a:buChar char="●"/>
            </a:pPr>
            <a:r>
              <a:rPr lang="en-GB" sz="1525" b="0" i="0" u="none" dirty="0"/>
              <a:t>The historical and cultural significance of the data, its scientific and cultural uniqueness</a:t>
            </a:r>
            <a:endParaRPr sz="1525" dirty="0"/>
          </a:p>
          <a:p>
            <a:pPr marL="914400" lvl="1" indent="-296862" algn="l" rtl="0">
              <a:lnSpc>
                <a:spcPct val="95000"/>
              </a:lnSpc>
              <a:spcBef>
                <a:spcPts val="0"/>
              </a:spcBef>
              <a:spcAft>
                <a:spcPts val="0"/>
              </a:spcAft>
              <a:buSzPts val="1075"/>
              <a:buChar char="○"/>
            </a:pPr>
            <a:r>
              <a:rPr lang="en-GB" sz="1075" b="0" i="0" u="none" dirty="0"/>
              <a:t>as part of long time series for researchers and society alike.</a:t>
            </a:r>
            <a:endParaRPr sz="1075" dirty="0"/>
          </a:p>
        </p:txBody>
      </p:sp>
      <p:pic>
        <p:nvPicPr>
          <p:cNvPr id="243" name="Google Shape;243;p25">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998089" y="445021"/>
            <a:ext cx="611108" cy="5727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26"/>
          <p:cNvSpPr txBox="1">
            <a:spLocks noGrp="1"/>
          </p:cNvSpPr>
          <p:nvPr>
            <p:ph type="ctrTitle"/>
          </p:nvPr>
        </p:nvSpPr>
        <p:spPr>
          <a:xfrm>
            <a:off x="311708" y="387000"/>
            <a:ext cx="8520600" cy="20526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111111"/>
              <a:buNone/>
            </a:pPr>
            <a:endParaRPr dirty="0">
              <a:solidFill>
                <a:srgbClr val="008568"/>
              </a:solidFill>
            </a:endParaRPr>
          </a:p>
          <a:p>
            <a:pPr marL="0" lvl="0" indent="0" algn="ctr" rtl="0">
              <a:lnSpc>
                <a:spcPct val="100000"/>
              </a:lnSpc>
              <a:spcBef>
                <a:spcPts val="0"/>
              </a:spcBef>
              <a:spcAft>
                <a:spcPts val="0"/>
              </a:spcAft>
              <a:buSzPct val="111111"/>
              <a:buNone/>
            </a:pPr>
            <a:r>
              <a:rPr lang="en-GB" b="0" i="0" u="none" dirty="0">
                <a:solidFill>
                  <a:srgbClr val="008568"/>
                </a:solidFill>
              </a:rPr>
              <a:t>Data sharing </a:t>
            </a:r>
            <a:endParaRPr dirty="0">
              <a:solidFill>
                <a:srgbClr val="008568"/>
              </a:solidFill>
            </a:endParaRPr>
          </a:p>
          <a:p>
            <a:pPr marL="0" lvl="0" indent="0" algn="ctr" rtl="0">
              <a:lnSpc>
                <a:spcPct val="100000"/>
              </a:lnSpc>
              <a:spcBef>
                <a:spcPts val="0"/>
              </a:spcBef>
              <a:spcAft>
                <a:spcPts val="0"/>
              </a:spcAft>
              <a:buSzPct val="111111"/>
              <a:buNone/>
            </a:pPr>
            <a:r>
              <a:rPr lang="en-GB" b="0" i="0" u="none" dirty="0">
                <a:solidFill>
                  <a:srgbClr val="008568"/>
                </a:solidFill>
              </a:rPr>
              <a:t>and storage </a:t>
            </a:r>
            <a:endParaRPr dirty="0">
              <a:solidFill>
                <a:srgbClr val="008568"/>
              </a:solidFill>
            </a:endParaRPr>
          </a:p>
        </p:txBody>
      </p:sp>
      <p:grpSp>
        <p:nvGrpSpPr>
          <p:cNvPr id="2" name="Ryhmä 1" descr="Line drawing of diamond inside recycling symbol.">
            <a:extLst>
              <a:ext uri="{FF2B5EF4-FFF2-40B4-BE49-F238E27FC236}">
                <a16:creationId xmlns:a16="http://schemas.microsoft.com/office/drawing/2014/main" id="{B2C3A7CB-DB9D-427C-9293-D2F18B906D21}"/>
              </a:ext>
            </a:extLst>
          </p:cNvPr>
          <p:cNvGrpSpPr/>
          <p:nvPr/>
        </p:nvGrpSpPr>
        <p:grpSpPr>
          <a:xfrm>
            <a:off x="2952236" y="2439600"/>
            <a:ext cx="2885314" cy="2703900"/>
            <a:chOff x="2952236" y="2439600"/>
            <a:chExt cx="2885314" cy="2703900"/>
          </a:xfrm>
        </p:grpSpPr>
        <p:pic>
          <p:nvPicPr>
            <p:cNvPr id="250" name="Google Shape;250;p26"/>
            <p:cNvPicPr preferRelativeResize="0"/>
            <p:nvPr/>
          </p:nvPicPr>
          <p:blipFill rotWithShape="1">
            <a:blip r:embed="rId3">
              <a:alphaModFix/>
            </a:blip>
            <a:srcRect/>
            <a:stretch/>
          </p:blipFill>
          <p:spPr>
            <a:xfrm>
              <a:off x="2952236" y="2439600"/>
              <a:ext cx="2885314" cy="2703900"/>
            </a:xfrm>
            <a:prstGeom prst="rect">
              <a:avLst/>
            </a:prstGeom>
            <a:noFill/>
            <a:ln>
              <a:noFill/>
            </a:ln>
          </p:spPr>
        </p:pic>
        <p:pic>
          <p:nvPicPr>
            <p:cNvPr id="249" name="Google Shape;249;p26"/>
            <p:cNvPicPr preferRelativeResize="0"/>
            <p:nvPr/>
          </p:nvPicPr>
          <p:blipFill rotWithShape="1">
            <a:blip r:embed="rId4">
              <a:alphaModFix/>
            </a:blip>
            <a:srcRect/>
            <a:stretch/>
          </p:blipFill>
          <p:spPr>
            <a:xfrm>
              <a:off x="3943128" y="3529670"/>
              <a:ext cx="976344" cy="914986"/>
            </a:xfrm>
            <a:prstGeom prst="rect">
              <a:avLst/>
            </a:prstGeom>
            <a:noFill/>
            <a:ln>
              <a:noFill/>
            </a:ln>
          </p:spPr>
        </p:pic>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2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On the data </a:t>
            </a:r>
            <a:r>
              <a:rPr lang="en-GB" dirty="0">
                <a:solidFill>
                  <a:srgbClr val="008568"/>
                </a:solidFill>
              </a:rPr>
              <a:t>lifecycle</a:t>
            </a:r>
            <a:r>
              <a:rPr lang="en-GB" b="0" i="0" u="none" dirty="0">
                <a:solidFill>
                  <a:srgbClr val="008568"/>
                </a:solidFill>
              </a:rPr>
              <a:t> phases</a:t>
            </a:r>
            <a:endParaRPr dirty="0">
              <a:solidFill>
                <a:srgbClr val="008568"/>
              </a:solidFill>
            </a:endParaRPr>
          </a:p>
        </p:txBody>
      </p:sp>
      <p:sp>
        <p:nvSpPr>
          <p:cNvPr id="256" name="Google Shape;256;p27"/>
          <p:cNvSpPr txBox="1">
            <a:spLocks noGrp="1"/>
          </p:cNvSpPr>
          <p:nvPr>
            <p:ph type="body" idx="1"/>
          </p:nvPr>
        </p:nvSpPr>
        <p:spPr>
          <a:xfrm>
            <a:off x="214175" y="935575"/>
            <a:ext cx="8759100" cy="4111800"/>
          </a:xfrm>
          <a:prstGeom prst="rect">
            <a:avLst/>
          </a:prstGeom>
          <a:noFill/>
          <a:ln>
            <a:noFill/>
          </a:ln>
        </p:spPr>
        <p:txBody>
          <a:bodyPr spcFirstLastPara="1" wrap="square" lIns="91425" tIns="91425" rIns="91425" bIns="91425" anchor="t" anchorCtr="0">
            <a:normAutofit fontScale="25000" lnSpcReduction="20000"/>
          </a:bodyPr>
          <a:lstStyle/>
          <a:p>
            <a:pPr marL="0" lvl="0" indent="0" algn="l" rtl="0">
              <a:lnSpc>
                <a:spcPct val="115000"/>
              </a:lnSpc>
              <a:spcBef>
                <a:spcPts val="0"/>
              </a:spcBef>
              <a:spcAft>
                <a:spcPts val="0"/>
              </a:spcAft>
              <a:buSzPct val="133333"/>
              <a:buNone/>
            </a:pPr>
            <a:r>
              <a:rPr lang="en-GB" sz="5400" b="1" i="0" u="none" dirty="0"/>
              <a:t>Data sharing</a:t>
            </a:r>
            <a:r>
              <a:rPr lang="en-GB" sz="5400" b="0" i="0" u="none" dirty="0"/>
              <a:t> can be started during the research project. In such a case, the dataset can be active. The management and curation of data are carried out as agreed on based on the data management plan so that all parties involved know the rights and responsibilities related to the data, e.g. who is allowed to edit the data, how versioning is carried out and how the data can be used in general. </a:t>
            </a:r>
            <a:r>
              <a:rPr lang="en-GB" sz="5400" i="1" u="none" dirty="0"/>
              <a:t>For example, you can sha</a:t>
            </a:r>
            <a:r>
              <a:rPr lang="en-GB" sz="5400" i="1" dirty="0"/>
              <a:t>re data </a:t>
            </a:r>
            <a:r>
              <a:rPr lang="en-GB" sz="5400" i="1" u="none" dirty="0"/>
              <a:t>via a network drive, a data pool or email, or in a service intended for the sharing of confidential data.</a:t>
            </a:r>
            <a:endParaRPr sz="5400" i="1" dirty="0"/>
          </a:p>
          <a:p>
            <a:pPr marL="0" lvl="0" indent="0" algn="l" rtl="0">
              <a:lnSpc>
                <a:spcPct val="115000"/>
              </a:lnSpc>
              <a:spcBef>
                <a:spcPts val="1200"/>
              </a:spcBef>
              <a:spcAft>
                <a:spcPts val="0"/>
              </a:spcAft>
              <a:buSzPct val="133333"/>
              <a:buNone/>
            </a:pPr>
            <a:r>
              <a:rPr lang="en-GB" sz="5400" b="1" i="0" u="none" dirty="0"/>
              <a:t>Data storing</a:t>
            </a:r>
            <a:r>
              <a:rPr lang="en-GB" sz="5400" b="0" i="0" u="none" dirty="0"/>
              <a:t> involves documenting the data carefully and attaching metadata relevant to its usage and management. </a:t>
            </a:r>
            <a:r>
              <a:rPr lang="en-GB" sz="5400" b="0" i="1" u="none" dirty="0"/>
              <a:t>You can sto</a:t>
            </a:r>
            <a:r>
              <a:rPr lang="en-GB" sz="5400" i="1" dirty="0"/>
              <a:t>re data </a:t>
            </a:r>
            <a:r>
              <a:rPr lang="en-GB" sz="5400" i="1" u="none" dirty="0"/>
              <a:t>in a suitable service (data repository or data service)</a:t>
            </a:r>
            <a:r>
              <a:rPr lang="en-GB" sz="5400" b="1" i="1" u="none" dirty="0"/>
              <a:t>.</a:t>
            </a:r>
            <a:endParaRPr sz="5400" dirty="0"/>
          </a:p>
          <a:p>
            <a:pPr marL="0" lvl="0" indent="0" algn="l" rtl="0">
              <a:lnSpc>
                <a:spcPct val="115000"/>
              </a:lnSpc>
              <a:spcBef>
                <a:spcPts val="1200"/>
              </a:spcBef>
              <a:spcAft>
                <a:spcPts val="0"/>
              </a:spcAft>
              <a:buSzPct val="133333"/>
              <a:buNone/>
            </a:pPr>
            <a:r>
              <a:rPr lang="en-GB" sz="5400" b="1" i="0" u="none" dirty="0"/>
              <a:t>Publishing data</a:t>
            </a:r>
            <a:r>
              <a:rPr lang="en-GB" sz="5400" b="0" i="0" u="none" dirty="0"/>
              <a:t> makes the data referenceable material that must have a persistent identifier and referencing instructions. Published data is carefully documented, and at least metadata that facilitates finding the data has been published. The metadata indicates how the material can be accessed for use and of what quality it is, so that it can be used for repeating a research process or conducting new research. </a:t>
            </a:r>
            <a:r>
              <a:rPr lang="en-GB" sz="5400" i="1" u="none" dirty="0"/>
              <a:t>You can publish </a:t>
            </a:r>
            <a:r>
              <a:rPr lang="en-GB" sz="5400" i="1" dirty="0"/>
              <a:t>d</a:t>
            </a:r>
            <a:r>
              <a:rPr lang="en-GB" sz="5400" i="1" u="none" dirty="0"/>
              <a:t>ata via a suitable service (data repository or data service).</a:t>
            </a:r>
            <a:endParaRPr sz="5400" i="1" dirty="0"/>
          </a:p>
          <a:p>
            <a:pPr marL="0" lvl="0" indent="0" algn="l" rtl="0">
              <a:lnSpc>
                <a:spcPct val="115000"/>
              </a:lnSpc>
              <a:spcBef>
                <a:spcPts val="1200"/>
              </a:spcBef>
              <a:spcAft>
                <a:spcPts val="0"/>
              </a:spcAft>
              <a:buSzPct val="133333"/>
              <a:buNone/>
            </a:pPr>
            <a:r>
              <a:rPr lang="en-GB" sz="5400" b="1" i="0" u="none" dirty="0"/>
              <a:t>Digital preservation</a:t>
            </a:r>
            <a:r>
              <a:rPr lang="en-GB" sz="5400" b="0" i="0" u="none" dirty="0"/>
              <a:t> of data</a:t>
            </a:r>
            <a:r>
              <a:rPr lang="en-GB" sz="5400" b="1" i="0" u="none" dirty="0"/>
              <a:t> </a:t>
            </a:r>
            <a:r>
              <a:rPr lang="en-GB" sz="5400" b="0" i="0" u="none" dirty="0"/>
              <a:t>means preserving the understandability and integrity of the data in the long term, across decades or even centuries. It involves taking into account aspects such as changes in different technologies, mediums and formats. Confidential materials can also be preserved digitally in certified services. </a:t>
            </a:r>
            <a:r>
              <a:rPr lang="en-GB" sz="5400" b="0" i="1" u="none" dirty="0"/>
              <a:t>You can digitally preserve data at suitable services, some options are presented in this guide.</a:t>
            </a:r>
            <a:endParaRPr sz="5400" b="1" i="1" dirty="0"/>
          </a:p>
          <a:p>
            <a:pPr marL="0" lvl="0" indent="0" algn="ctr" rtl="0">
              <a:lnSpc>
                <a:spcPct val="115000"/>
              </a:lnSpc>
              <a:spcBef>
                <a:spcPts val="1200"/>
              </a:spcBef>
              <a:spcAft>
                <a:spcPts val="1200"/>
              </a:spcAft>
              <a:buClr>
                <a:schemeClr val="dk1"/>
              </a:buClr>
              <a:buSzPct val="25700"/>
              <a:buFont typeface="Arial"/>
              <a:buNone/>
            </a:pPr>
            <a:r>
              <a:rPr lang="en-GB" sz="4280" b="1" i="1" u="none" dirty="0"/>
              <a:t>Note! Access to the </a:t>
            </a:r>
            <a:r>
              <a:rPr lang="en-GB" sz="4280" b="1" i="1" dirty="0"/>
              <a:t>data</a:t>
            </a:r>
            <a:r>
              <a:rPr lang="en-GB" sz="4280" b="1" i="1" u="none" dirty="0"/>
              <a:t> can be restricted in all phases. Sufficient data protection and security must be ensured!</a:t>
            </a:r>
            <a:endParaRPr sz="4280" b="1" i="1" dirty="0"/>
          </a:p>
        </p:txBody>
      </p:sp>
      <p:grpSp>
        <p:nvGrpSpPr>
          <p:cNvPr id="5" name="Ryhmä 4">
            <a:extLst>
              <a:ext uri="{FF2B5EF4-FFF2-40B4-BE49-F238E27FC236}">
                <a16:creationId xmlns:a16="http://schemas.microsoft.com/office/drawing/2014/main" id="{5F9BC60E-E4C5-DEBC-00CB-6F884AB91562}"/>
              </a:ext>
              <a:ext uri="{C183D7F6-B498-43B3-948B-1728B52AA6E4}">
                <adec:decorative xmlns:adec="http://schemas.microsoft.com/office/drawing/2017/decorative" val="1"/>
              </a:ext>
            </a:extLst>
          </p:cNvPr>
          <p:cNvGrpSpPr/>
          <p:nvPr/>
        </p:nvGrpSpPr>
        <p:grpSpPr>
          <a:xfrm>
            <a:off x="8197202" y="274350"/>
            <a:ext cx="705585" cy="661225"/>
            <a:chOff x="7828640" y="400763"/>
            <a:chExt cx="705585" cy="661225"/>
          </a:xfrm>
        </p:grpSpPr>
        <p:pic>
          <p:nvPicPr>
            <p:cNvPr id="6" name="Google Shape;307;p33">
              <a:extLst>
                <a:ext uri="{FF2B5EF4-FFF2-40B4-BE49-F238E27FC236}">
                  <a16:creationId xmlns:a16="http://schemas.microsoft.com/office/drawing/2014/main" id="{C89A3430-FF3F-744F-572C-AE8F5330B145}"/>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7" name="Google Shape;308;p33">
              <a:extLst>
                <a:ext uri="{FF2B5EF4-FFF2-40B4-BE49-F238E27FC236}">
                  <a16:creationId xmlns:a16="http://schemas.microsoft.com/office/drawing/2014/main" id="{DECD3D01-81CC-96A9-62C6-D4FF766319CF}"/>
                </a:ext>
              </a:extLst>
            </p:cNvPr>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2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Assembling a dataset with further use in mind</a:t>
            </a:r>
            <a:endParaRPr dirty="0">
              <a:solidFill>
                <a:srgbClr val="008568"/>
              </a:solidFill>
            </a:endParaRPr>
          </a:p>
        </p:txBody>
      </p:sp>
      <p:sp>
        <p:nvSpPr>
          <p:cNvPr id="264" name="Google Shape;264;p28"/>
          <p:cNvSpPr txBox="1">
            <a:spLocks noGrp="1"/>
          </p:cNvSpPr>
          <p:nvPr>
            <p:ph type="body" idx="1"/>
          </p:nvPr>
        </p:nvSpPr>
        <p:spPr>
          <a:xfrm>
            <a:off x="229550" y="1017725"/>
            <a:ext cx="8520600" cy="38331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SzPts val="688"/>
              <a:buNone/>
            </a:pPr>
            <a:r>
              <a:rPr lang="en-GB" sz="1603" b="0" i="0" u="none" dirty="0"/>
              <a:t>A dataset is an entity assembled from data. When data is published, a statement must be made on its level of refinement and documentation, as well as aspects such as</a:t>
            </a:r>
            <a:endParaRPr sz="1603" dirty="0"/>
          </a:p>
          <a:p>
            <a:pPr marL="457200" lvl="0" indent="-324076" algn="l" rtl="0">
              <a:lnSpc>
                <a:spcPct val="95000"/>
              </a:lnSpc>
              <a:spcBef>
                <a:spcPts val="1200"/>
              </a:spcBef>
              <a:spcAft>
                <a:spcPts val="0"/>
              </a:spcAft>
              <a:buSzPts val="1504"/>
              <a:buChar char="●"/>
            </a:pPr>
            <a:r>
              <a:rPr lang="en-GB" sz="1503" b="0" i="0" u="none" dirty="0"/>
              <a:t>its granularity and resolution, as well as the reference accuracy required (identifiers)</a:t>
            </a:r>
            <a:endParaRPr sz="1503" dirty="0"/>
          </a:p>
          <a:p>
            <a:pPr marL="457200" lvl="0" indent="-324076" algn="l" rtl="0">
              <a:lnSpc>
                <a:spcPct val="95000"/>
              </a:lnSpc>
              <a:spcBef>
                <a:spcPts val="0"/>
              </a:spcBef>
              <a:spcAft>
                <a:spcPts val="0"/>
              </a:spcAft>
              <a:buSzPts val="1504"/>
              <a:buChar char="●"/>
            </a:pPr>
            <a:r>
              <a:rPr lang="en-GB" sz="1503" b="0" i="0" u="none" dirty="0"/>
              <a:t>the file format, </a:t>
            </a:r>
            <a:r>
              <a:rPr lang="en-GB" sz="1500" b="0" i="0" u="none" dirty="0"/>
              <a:t>how the data is divided into files and how these are documented (structure, identifiers)</a:t>
            </a:r>
            <a:endParaRPr sz="1203" dirty="0"/>
          </a:p>
          <a:p>
            <a:pPr marL="457200" lvl="0" indent="-324076" algn="l" rtl="0">
              <a:lnSpc>
                <a:spcPct val="95000"/>
              </a:lnSpc>
              <a:spcBef>
                <a:spcPts val="0"/>
              </a:spcBef>
              <a:spcAft>
                <a:spcPts val="0"/>
              </a:spcAft>
              <a:buSzPts val="1504"/>
              <a:buChar char="●"/>
            </a:pPr>
            <a:r>
              <a:rPr lang="en-GB" sz="1503" b="0" i="0" u="none" dirty="0"/>
              <a:t>how the published material is potentially versioned or added to in the future</a:t>
            </a:r>
            <a:endParaRPr sz="1503" dirty="0"/>
          </a:p>
          <a:p>
            <a:pPr marL="457200" lvl="0" indent="-324076" algn="l" rtl="0">
              <a:lnSpc>
                <a:spcPct val="95000"/>
              </a:lnSpc>
              <a:spcBef>
                <a:spcPts val="0"/>
              </a:spcBef>
              <a:spcAft>
                <a:spcPts val="0"/>
              </a:spcAft>
              <a:buSzPts val="1504"/>
              <a:buChar char="●"/>
            </a:pPr>
            <a:r>
              <a:rPr lang="en-GB" sz="1503" b="0" i="0" u="none" dirty="0"/>
              <a:t>expressing time series and different variables in the metadata and making them searchable across datasets.</a:t>
            </a:r>
            <a:endParaRPr sz="1503" dirty="0"/>
          </a:p>
          <a:p>
            <a:pPr marL="0" lvl="0" indent="0" algn="l" rtl="0">
              <a:lnSpc>
                <a:spcPct val="95000"/>
              </a:lnSpc>
              <a:spcBef>
                <a:spcPts val="1200"/>
              </a:spcBef>
              <a:spcAft>
                <a:spcPts val="0"/>
              </a:spcAft>
              <a:buSzPts val="688"/>
              <a:buNone/>
            </a:pPr>
            <a:r>
              <a:rPr lang="en-GB" sz="1603" b="1" i="0" u="none" dirty="0"/>
              <a:t>Take the FAIR principles into account when making decisions – think about the referenceability, findability, interoperability and further use of the materials. </a:t>
            </a:r>
            <a:endParaRPr sz="1603" b="1" dirty="0"/>
          </a:p>
          <a:p>
            <a:pPr marL="914400" lvl="0" indent="-317726" algn="l" rtl="0">
              <a:lnSpc>
                <a:spcPct val="95000"/>
              </a:lnSpc>
              <a:spcBef>
                <a:spcPts val="1200"/>
              </a:spcBef>
              <a:spcAft>
                <a:spcPts val="0"/>
              </a:spcAft>
              <a:buSzPts val="1404"/>
              <a:buChar char="●"/>
            </a:pPr>
            <a:r>
              <a:rPr lang="en-GB" sz="1403" b="0" i="0" u="none" dirty="0"/>
              <a:t>Data is often easier to divide into parts than to reassemble from separate files.</a:t>
            </a:r>
            <a:endParaRPr sz="1403" dirty="0"/>
          </a:p>
          <a:p>
            <a:pPr marL="914400" lvl="0" indent="-317726" algn="l" rtl="0">
              <a:lnSpc>
                <a:spcPct val="95000"/>
              </a:lnSpc>
              <a:spcBef>
                <a:spcPts val="0"/>
              </a:spcBef>
              <a:spcAft>
                <a:spcPts val="0"/>
              </a:spcAft>
              <a:buSzPts val="1404"/>
              <a:buChar char="●"/>
            </a:pPr>
            <a:r>
              <a:rPr lang="en-GB" sz="1403" b="0" i="0" u="none" dirty="0"/>
              <a:t>On the other hand, large files can be cumbersome to transfer and process.</a:t>
            </a:r>
            <a:endParaRPr sz="1403" dirty="0"/>
          </a:p>
          <a:p>
            <a:pPr marL="914400" lvl="0" indent="-317726" algn="l" rtl="0">
              <a:lnSpc>
                <a:spcPct val="95000"/>
              </a:lnSpc>
              <a:spcBef>
                <a:spcPts val="0"/>
              </a:spcBef>
              <a:spcAft>
                <a:spcPts val="0"/>
              </a:spcAft>
              <a:buSzPts val="1404"/>
              <a:buChar char="●"/>
            </a:pPr>
            <a:r>
              <a:rPr lang="en-GB" sz="1403" b="0" i="0" u="none" dirty="0"/>
              <a:t>Try to think of future users and new methods of use.</a:t>
            </a:r>
            <a:endParaRPr sz="1403" dirty="0"/>
          </a:p>
          <a:p>
            <a:pPr marL="914400" lvl="0" indent="-317726" algn="l" rtl="0">
              <a:lnSpc>
                <a:spcPct val="95000"/>
              </a:lnSpc>
              <a:spcBef>
                <a:spcPts val="0"/>
              </a:spcBef>
              <a:spcAft>
                <a:spcPts val="0"/>
              </a:spcAft>
              <a:buSzPts val="1404"/>
              <a:buChar char="●"/>
            </a:pPr>
            <a:r>
              <a:rPr lang="en-GB" sz="1400" b="0" i="0" u="none" dirty="0"/>
              <a:t>Remember that your data can also be used in secondary publications (which are not new versions of the primary publication).</a:t>
            </a:r>
            <a:endParaRPr sz="1400" dirty="0"/>
          </a:p>
          <a:p>
            <a:pPr marL="914400" lvl="0" indent="-317726" algn="l" rtl="0">
              <a:lnSpc>
                <a:spcPct val="95000"/>
              </a:lnSpc>
              <a:spcBef>
                <a:spcPts val="0"/>
              </a:spcBef>
              <a:spcAft>
                <a:spcPts val="0"/>
              </a:spcAft>
              <a:buSzPts val="1404"/>
              <a:buChar char="●"/>
            </a:pPr>
            <a:r>
              <a:rPr lang="en-GB" sz="1403" b="0" i="0" u="none" dirty="0"/>
              <a:t>Adhere to good practices established within your discipline.</a:t>
            </a:r>
            <a:endParaRPr sz="1225" dirty="0"/>
          </a:p>
        </p:txBody>
      </p:sp>
      <p:grpSp>
        <p:nvGrpSpPr>
          <p:cNvPr id="5" name="Ryhmä 4">
            <a:extLst>
              <a:ext uri="{FF2B5EF4-FFF2-40B4-BE49-F238E27FC236}">
                <a16:creationId xmlns:a16="http://schemas.microsoft.com/office/drawing/2014/main" id="{80968D0B-A4FA-B11C-764D-5D6BA57600DF}"/>
              </a:ext>
              <a:ext uri="{C183D7F6-B498-43B3-948B-1728B52AA6E4}">
                <adec:decorative xmlns:adec="http://schemas.microsoft.com/office/drawing/2017/decorative" val="1"/>
              </a:ext>
            </a:extLst>
          </p:cNvPr>
          <p:cNvGrpSpPr/>
          <p:nvPr/>
        </p:nvGrpSpPr>
        <p:grpSpPr>
          <a:xfrm>
            <a:off x="8044565" y="292675"/>
            <a:ext cx="705585" cy="661225"/>
            <a:chOff x="7828640" y="400763"/>
            <a:chExt cx="705585" cy="661225"/>
          </a:xfrm>
        </p:grpSpPr>
        <p:pic>
          <p:nvPicPr>
            <p:cNvPr id="6" name="Google Shape;307;p33">
              <a:extLst>
                <a:ext uri="{FF2B5EF4-FFF2-40B4-BE49-F238E27FC236}">
                  <a16:creationId xmlns:a16="http://schemas.microsoft.com/office/drawing/2014/main" id="{EFC47106-8523-3B17-B4DF-1C969D445150}"/>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7" name="Google Shape;308;p33">
              <a:extLst>
                <a:ext uri="{FF2B5EF4-FFF2-40B4-BE49-F238E27FC236}">
                  <a16:creationId xmlns:a16="http://schemas.microsoft.com/office/drawing/2014/main" id="{CF36EB81-189D-1C67-757C-5A2A42A9E1A7}"/>
                </a:ext>
              </a:extLst>
            </p:cNvPr>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2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Selecting storage and publication services</a:t>
            </a:r>
            <a:endParaRPr dirty="0">
              <a:solidFill>
                <a:srgbClr val="008568"/>
              </a:solidFill>
            </a:endParaRPr>
          </a:p>
        </p:txBody>
      </p:sp>
      <p:sp>
        <p:nvSpPr>
          <p:cNvPr id="272" name="Google Shape;272;p29"/>
          <p:cNvSpPr txBox="1">
            <a:spLocks noGrp="1"/>
          </p:cNvSpPr>
          <p:nvPr>
            <p:ph type="body" idx="1"/>
          </p:nvPr>
        </p:nvSpPr>
        <p:spPr>
          <a:xfrm>
            <a:off x="311700" y="1152475"/>
            <a:ext cx="8520600" cy="3722700"/>
          </a:xfrm>
          <a:prstGeom prst="rect">
            <a:avLst/>
          </a:prstGeom>
          <a:noFill/>
          <a:ln>
            <a:noFill/>
          </a:ln>
        </p:spPr>
        <p:txBody>
          <a:bodyPr spcFirstLastPara="1" wrap="square" lIns="91425" tIns="91425" rIns="91425" bIns="91425" anchor="t" anchorCtr="0">
            <a:normAutofit lnSpcReduction="10000"/>
          </a:bodyPr>
          <a:lstStyle/>
          <a:p>
            <a:pPr marL="457200" lvl="0" indent="-342900" algn="l" rtl="0">
              <a:lnSpc>
                <a:spcPct val="115000"/>
              </a:lnSpc>
              <a:spcBef>
                <a:spcPts val="0"/>
              </a:spcBef>
              <a:spcAft>
                <a:spcPts val="0"/>
              </a:spcAft>
              <a:buSzPts val="1800"/>
              <a:buChar char="●"/>
            </a:pPr>
            <a:r>
              <a:rPr lang="en-GB" b="0" i="0" u="none" dirty="0"/>
              <a:t>The FAIR principles require that the outputs of the research have a persistent identifier and their metadata is findable. </a:t>
            </a:r>
            <a:endParaRPr dirty="0"/>
          </a:p>
          <a:p>
            <a:pPr marL="914400" lvl="1" indent="-317500" algn="l" rtl="0">
              <a:lnSpc>
                <a:spcPct val="115000"/>
              </a:lnSpc>
              <a:spcBef>
                <a:spcPts val="0"/>
              </a:spcBef>
              <a:spcAft>
                <a:spcPts val="0"/>
              </a:spcAft>
              <a:buSzPts val="1400"/>
              <a:buChar char="○"/>
            </a:pPr>
            <a:r>
              <a:rPr lang="en-GB" b="0" i="0" u="none" dirty="0"/>
              <a:t>In practice, this requires utilising shared services intended for research data publishing.</a:t>
            </a:r>
            <a:endParaRPr dirty="0"/>
          </a:p>
          <a:p>
            <a:pPr marL="457200" lvl="0" indent="-342900" algn="l" rtl="0">
              <a:lnSpc>
                <a:spcPct val="115000"/>
              </a:lnSpc>
              <a:spcBef>
                <a:spcPts val="0"/>
              </a:spcBef>
              <a:spcAft>
                <a:spcPts val="0"/>
              </a:spcAft>
              <a:buSzPts val="1800"/>
              <a:buChar char="●"/>
            </a:pPr>
            <a:r>
              <a:rPr lang="en-GB" sz="1800" b="0" i="0" u="none" dirty="0"/>
              <a:t>Establish your minimum requirements for the publication service.</a:t>
            </a:r>
            <a:endParaRPr dirty="0"/>
          </a:p>
          <a:p>
            <a:pPr marL="914400" lvl="1" indent="-342900" algn="l" rtl="0">
              <a:lnSpc>
                <a:spcPct val="115000"/>
              </a:lnSpc>
              <a:spcBef>
                <a:spcPts val="0"/>
              </a:spcBef>
              <a:spcAft>
                <a:spcPts val="0"/>
              </a:spcAft>
              <a:buSzPts val="1800"/>
              <a:buChar char="○"/>
            </a:pPr>
            <a:r>
              <a:rPr lang="en-GB" b="0" i="0" u="none" dirty="0"/>
              <a:t>Data security, availability, accessibility, tool support, data models, persistent identifiers</a:t>
            </a:r>
            <a:endParaRPr dirty="0"/>
          </a:p>
          <a:p>
            <a:pPr marL="457200" lvl="0" indent="-342900" algn="l" rtl="0">
              <a:lnSpc>
                <a:spcPct val="115000"/>
              </a:lnSpc>
              <a:spcBef>
                <a:spcPts val="0"/>
              </a:spcBef>
              <a:spcAft>
                <a:spcPts val="0"/>
              </a:spcAft>
              <a:buSzPts val="1800"/>
              <a:buChar char="●"/>
            </a:pPr>
            <a:r>
              <a:rPr lang="en-GB" b="0" i="0" u="none" dirty="0"/>
              <a:t>If possible, utilise discipline-specific services.</a:t>
            </a:r>
            <a:endParaRPr dirty="0"/>
          </a:p>
          <a:p>
            <a:pPr marL="914400" lvl="1" indent="-317500" algn="l" rtl="0">
              <a:lnSpc>
                <a:spcPct val="115000"/>
              </a:lnSpc>
              <a:spcBef>
                <a:spcPts val="0"/>
              </a:spcBef>
              <a:spcAft>
                <a:spcPts val="0"/>
              </a:spcAft>
              <a:buSzPts val="1400"/>
              <a:buChar char="○"/>
            </a:pPr>
            <a:r>
              <a:rPr lang="en-GB" b="0" i="0" u="none" dirty="0"/>
              <a:t>Consider who could later utilise your data – where can it be found the easiest?</a:t>
            </a:r>
            <a:endParaRPr dirty="0"/>
          </a:p>
          <a:p>
            <a:pPr marL="1371600" lvl="2" indent="-317500" algn="l" rtl="0">
              <a:lnSpc>
                <a:spcPct val="115000"/>
              </a:lnSpc>
              <a:spcBef>
                <a:spcPts val="0"/>
              </a:spcBef>
              <a:spcAft>
                <a:spcPts val="0"/>
              </a:spcAft>
              <a:buSzPts val="1400"/>
              <a:buChar char="■"/>
            </a:pPr>
            <a:r>
              <a:rPr lang="en-GB" b="0" i="0" u="none" dirty="0"/>
              <a:t>machine readability of metadata, search options</a:t>
            </a:r>
            <a:endParaRPr dirty="0"/>
          </a:p>
          <a:p>
            <a:pPr marL="914400" lvl="1" indent="-317500" algn="l" rtl="0">
              <a:lnSpc>
                <a:spcPct val="115000"/>
              </a:lnSpc>
              <a:spcBef>
                <a:spcPts val="0"/>
              </a:spcBef>
              <a:spcAft>
                <a:spcPts val="0"/>
              </a:spcAft>
              <a:buSzPts val="1400"/>
              <a:buChar char="○"/>
            </a:pPr>
            <a:r>
              <a:rPr lang="en-GB" b="0" i="0" u="none" dirty="0"/>
              <a:t>What are the resources available?</a:t>
            </a:r>
            <a:endParaRPr dirty="0"/>
          </a:p>
          <a:p>
            <a:pPr marL="914400" lvl="1" indent="-317500" algn="l" rtl="0">
              <a:lnSpc>
                <a:spcPct val="115000"/>
              </a:lnSpc>
              <a:spcBef>
                <a:spcPts val="0"/>
              </a:spcBef>
              <a:spcAft>
                <a:spcPts val="0"/>
              </a:spcAft>
              <a:buSzPts val="1400"/>
              <a:buChar char="○"/>
            </a:pPr>
            <a:r>
              <a:rPr lang="en-GB" b="0" i="0" u="none" dirty="0"/>
              <a:t>Check the different formats, the interoperability of the content, the structure of the content.</a:t>
            </a:r>
            <a:endParaRPr dirty="0"/>
          </a:p>
          <a:p>
            <a:pPr marL="914400" lvl="1" indent="-292100" algn="l" rtl="0">
              <a:lnSpc>
                <a:spcPct val="115000"/>
              </a:lnSpc>
              <a:spcBef>
                <a:spcPts val="0"/>
              </a:spcBef>
              <a:spcAft>
                <a:spcPts val="0"/>
              </a:spcAft>
              <a:buSzPts val="1000"/>
              <a:buChar char="○"/>
            </a:pPr>
            <a:r>
              <a:rPr lang="en-GB" sz="1517" b="0" i="0" u="none" dirty="0"/>
              <a:t>Remember that copies can be made of the same material for different purposes.</a:t>
            </a:r>
            <a:endParaRPr dirty="0"/>
          </a:p>
          <a:p>
            <a:pPr marL="457200" lvl="0" indent="-342900" algn="l" rtl="0">
              <a:lnSpc>
                <a:spcPct val="115000"/>
              </a:lnSpc>
              <a:spcBef>
                <a:spcPts val="0"/>
              </a:spcBef>
              <a:spcAft>
                <a:spcPts val="0"/>
              </a:spcAft>
              <a:buSzPts val="1800"/>
              <a:buChar char="●"/>
            </a:pPr>
            <a:r>
              <a:rPr lang="en-GB" b="0" i="0" u="none" dirty="0"/>
              <a:t>Determine usage rights for the data.</a:t>
            </a:r>
            <a:endParaRPr dirty="0"/>
          </a:p>
          <a:p>
            <a:pPr marL="914400" lvl="1" indent="-317500" algn="l" rtl="0">
              <a:lnSpc>
                <a:spcPct val="115000"/>
              </a:lnSpc>
              <a:spcBef>
                <a:spcPts val="0"/>
              </a:spcBef>
              <a:spcAft>
                <a:spcPts val="0"/>
              </a:spcAft>
              <a:buSzPts val="1400"/>
              <a:buChar char="○"/>
            </a:pPr>
            <a:r>
              <a:rPr lang="en-GB" b="0" i="0" u="none" dirty="0"/>
              <a:t>Contractual grounds</a:t>
            </a:r>
            <a:endParaRPr dirty="0"/>
          </a:p>
          <a:p>
            <a:pPr marL="914400" lvl="1" indent="-317500" algn="l" rtl="0">
              <a:lnSpc>
                <a:spcPct val="115000"/>
              </a:lnSpc>
              <a:spcBef>
                <a:spcPts val="0"/>
              </a:spcBef>
              <a:spcAft>
                <a:spcPts val="0"/>
              </a:spcAft>
              <a:buSzPts val="1400"/>
              <a:buChar char="○"/>
            </a:pPr>
            <a:r>
              <a:rPr lang="en-GB" b="0" i="0" u="none" dirty="0"/>
              <a:t>Policies of the funder and the organisation</a:t>
            </a:r>
            <a:endParaRPr dirty="0"/>
          </a:p>
        </p:txBody>
      </p:sp>
      <p:grpSp>
        <p:nvGrpSpPr>
          <p:cNvPr id="5" name="Ryhmä 4">
            <a:extLst>
              <a:ext uri="{FF2B5EF4-FFF2-40B4-BE49-F238E27FC236}">
                <a16:creationId xmlns:a16="http://schemas.microsoft.com/office/drawing/2014/main" id="{1E2C7709-BA47-44F8-4963-C5806B148E33}"/>
              </a:ext>
              <a:ext uri="{C183D7F6-B498-43B3-948B-1728B52AA6E4}">
                <adec:decorative xmlns:adec="http://schemas.microsoft.com/office/drawing/2017/decorative" val="1"/>
              </a:ext>
            </a:extLst>
          </p:cNvPr>
          <p:cNvGrpSpPr/>
          <p:nvPr/>
        </p:nvGrpSpPr>
        <p:grpSpPr>
          <a:xfrm>
            <a:off x="7984248" y="356500"/>
            <a:ext cx="705585" cy="661225"/>
            <a:chOff x="7828640" y="400763"/>
            <a:chExt cx="705585" cy="661225"/>
          </a:xfrm>
        </p:grpSpPr>
        <p:pic>
          <p:nvPicPr>
            <p:cNvPr id="6" name="Google Shape;307;p33">
              <a:extLst>
                <a:ext uri="{FF2B5EF4-FFF2-40B4-BE49-F238E27FC236}">
                  <a16:creationId xmlns:a16="http://schemas.microsoft.com/office/drawing/2014/main" id="{6A0E414C-0ED0-C6BD-5CBA-0A99DC7BB9BE}"/>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7" name="Google Shape;308;p33">
              <a:extLst>
                <a:ext uri="{FF2B5EF4-FFF2-40B4-BE49-F238E27FC236}">
                  <a16:creationId xmlns:a16="http://schemas.microsoft.com/office/drawing/2014/main" id="{80947770-EFE2-264A-D8B3-E0BDDBD33623}"/>
                </a:ext>
              </a:extLst>
            </p:cNvPr>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ct val="39285"/>
              <a:buFont typeface="Arial"/>
              <a:buNone/>
            </a:pPr>
            <a:r>
              <a:rPr lang="en-GB" b="0" i="0" u="none" dirty="0">
                <a:solidFill>
                  <a:srgbClr val="008568"/>
                </a:solidFill>
              </a:rPr>
              <a:t>What is research data?</a:t>
            </a:r>
            <a:endParaRPr dirty="0">
              <a:solidFill>
                <a:srgbClr val="008568"/>
              </a:solidFill>
            </a:endParaRPr>
          </a:p>
          <a:p>
            <a:pPr marL="0" lvl="0" indent="0" algn="l" rtl="0">
              <a:lnSpc>
                <a:spcPct val="100000"/>
              </a:lnSpc>
              <a:spcBef>
                <a:spcPts val="0"/>
              </a:spcBef>
              <a:spcAft>
                <a:spcPts val="0"/>
              </a:spcAft>
              <a:buSzPct val="111111"/>
              <a:buNone/>
            </a:pPr>
            <a:endParaRPr dirty="0"/>
          </a:p>
        </p:txBody>
      </p:sp>
      <p:sp>
        <p:nvSpPr>
          <p:cNvPr id="75" name="Google Shape;7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GB" b="1" i="0" u="none" dirty="0"/>
              <a:t>Research data</a:t>
            </a:r>
            <a:r>
              <a:rPr lang="en-GB" b="0" i="0" u="none" dirty="0"/>
              <a:t> refers to </a:t>
            </a:r>
            <a:r>
              <a:rPr lang="en-GB" dirty="0"/>
              <a:t>data</a:t>
            </a:r>
            <a:r>
              <a:rPr lang="en-GB" b="0" i="0" u="none" dirty="0"/>
              <a:t> that is generated and/or utilised in research.</a:t>
            </a:r>
            <a:endParaRPr dirty="0"/>
          </a:p>
          <a:p>
            <a:pPr marL="0" lvl="0" indent="0" algn="l" rtl="0">
              <a:lnSpc>
                <a:spcPct val="115000"/>
              </a:lnSpc>
              <a:spcBef>
                <a:spcPts val="1200"/>
              </a:spcBef>
              <a:spcAft>
                <a:spcPts val="0"/>
              </a:spcAft>
              <a:buSzPts val="1800"/>
              <a:buNone/>
            </a:pPr>
            <a:r>
              <a:rPr lang="en-GB" b="1" i="0" u="none" dirty="0"/>
              <a:t>Data lifecycle</a:t>
            </a:r>
            <a:r>
              <a:rPr lang="en-GB" b="0" i="0" u="none" dirty="0"/>
              <a:t> refers to all the stages of existence of digital data, from creation to digital preservation or destruction. </a:t>
            </a:r>
            <a:endParaRPr dirty="0"/>
          </a:p>
          <a:p>
            <a:pPr marL="0" lvl="0" indent="0" algn="l" rtl="0">
              <a:lnSpc>
                <a:spcPct val="115000"/>
              </a:lnSpc>
              <a:spcBef>
                <a:spcPts val="1200"/>
              </a:spcBef>
              <a:spcAft>
                <a:spcPts val="0"/>
              </a:spcAft>
              <a:buSzPts val="1800"/>
              <a:buNone/>
            </a:pPr>
            <a:r>
              <a:rPr lang="en-GB" b="0" i="0" u="none" dirty="0"/>
              <a:t>Managing digital data requires planning and know-how. Unmanaged </a:t>
            </a:r>
            <a:r>
              <a:rPr lang="en-GB" dirty="0"/>
              <a:t>data</a:t>
            </a:r>
            <a:r>
              <a:rPr lang="en-GB" b="0" i="0" u="none" dirty="0"/>
              <a:t> can become corrupted by themselves, or they can be messed up or lost.</a:t>
            </a:r>
            <a:endParaRPr dirty="0"/>
          </a:p>
          <a:p>
            <a:pPr marL="0" lvl="0" indent="0" algn="l" rtl="0">
              <a:lnSpc>
                <a:spcPct val="115000"/>
              </a:lnSpc>
              <a:spcBef>
                <a:spcPts val="1200"/>
              </a:spcBef>
              <a:spcAft>
                <a:spcPts val="0"/>
              </a:spcAft>
              <a:buSzPts val="1800"/>
              <a:buNone/>
            </a:pPr>
            <a:r>
              <a:rPr lang="en-GB" b="0" i="0" u="none" dirty="0"/>
              <a:t>Responsible research requires openness and making it possible to repeat or review any work carried out. Data and software are an important part of research.</a:t>
            </a:r>
            <a:endParaRPr dirty="0"/>
          </a:p>
          <a:p>
            <a:pPr marL="0" lvl="0" indent="0" algn="l" rtl="0">
              <a:lnSpc>
                <a:spcPct val="115000"/>
              </a:lnSpc>
              <a:spcBef>
                <a:spcPts val="1200"/>
              </a:spcBef>
              <a:spcAft>
                <a:spcPts val="1200"/>
              </a:spcAft>
              <a:buClr>
                <a:schemeClr val="dk1"/>
              </a:buClr>
              <a:buSzPts val="275"/>
              <a:buFont typeface="Arial"/>
              <a:buNone/>
            </a:pP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3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Identification of reliable services</a:t>
            </a:r>
            <a:endParaRPr dirty="0">
              <a:solidFill>
                <a:srgbClr val="008568"/>
              </a:solidFill>
            </a:endParaRPr>
          </a:p>
        </p:txBody>
      </p:sp>
      <p:sp>
        <p:nvSpPr>
          <p:cNvPr id="280" name="Google Shape;280;p30"/>
          <p:cNvSpPr txBox="1">
            <a:spLocks noGrp="1"/>
          </p:cNvSpPr>
          <p:nvPr>
            <p:ph type="body" idx="1"/>
          </p:nvPr>
        </p:nvSpPr>
        <p:spPr>
          <a:xfrm>
            <a:off x="311700" y="1017725"/>
            <a:ext cx="83451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GB" b="0" i="0" u="none" dirty="0"/>
              <a:t>Certificates, such as the CoreTrustSeal, are helpful when assessing the reliability of services.</a:t>
            </a:r>
            <a:endParaRPr dirty="0"/>
          </a:p>
          <a:p>
            <a:pPr marL="0" lvl="0" indent="0" algn="l" rtl="0">
              <a:lnSpc>
                <a:spcPct val="115000"/>
              </a:lnSpc>
              <a:spcBef>
                <a:spcPts val="1200"/>
              </a:spcBef>
              <a:spcAft>
                <a:spcPts val="0"/>
              </a:spcAft>
              <a:buSzPts val="1800"/>
              <a:buNone/>
            </a:pPr>
            <a:endParaRPr dirty="0"/>
          </a:p>
          <a:p>
            <a:pPr marL="0" lvl="0" indent="0" algn="l" rtl="0">
              <a:lnSpc>
                <a:spcPct val="115000"/>
              </a:lnSpc>
              <a:spcBef>
                <a:spcPts val="1200"/>
              </a:spcBef>
              <a:spcAft>
                <a:spcPts val="0"/>
              </a:spcAft>
              <a:buSzPts val="1800"/>
              <a:buNone/>
            </a:pPr>
            <a:r>
              <a:rPr lang="en-GB" b="0" i="0" u="none" dirty="0"/>
              <a:t>Suitable options can be sought via services such as </a:t>
            </a:r>
            <a:r>
              <a:rPr lang="en-GB" b="0" i="0" u="none" dirty="0">
                <a:solidFill>
                  <a:srgbClr val="595959"/>
                </a:solidFill>
              </a:rPr>
              <a:t> </a:t>
            </a:r>
            <a:r>
              <a:rPr lang="en-GB" b="0" i="0" u="sng" dirty="0">
                <a:solidFill>
                  <a:srgbClr val="0097A7"/>
                </a:solidFill>
                <a:hlinkClick r:id="rId3">
                  <a:extLst>
                    <a:ext uri="{A12FA001-AC4F-418D-AE19-62706E023703}">
                      <ahyp:hlinkClr xmlns:ahyp="http://schemas.microsoft.com/office/drawing/2018/hyperlinkcolor" val="tx"/>
                    </a:ext>
                  </a:extLst>
                </a:hlinkClick>
              </a:rPr>
              <a:t>re3data.org</a:t>
            </a:r>
            <a:r>
              <a:rPr lang="en-GB" b="0" i="0" u="none" dirty="0">
                <a:solidFill>
                  <a:srgbClr val="595959"/>
                </a:solidFill>
              </a:rPr>
              <a:t> </a:t>
            </a:r>
            <a:r>
              <a:rPr lang="en-GB" b="0" i="0" u="none" dirty="0"/>
              <a:t>. Select a discipline-specific service, if possible.</a:t>
            </a:r>
            <a:endParaRPr dirty="0"/>
          </a:p>
          <a:p>
            <a:pPr marL="0" lvl="0" indent="0" algn="l" rtl="0">
              <a:lnSpc>
                <a:spcPct val="115000"/>
              </a:lnSpc>
              <a:spcBef>
                <a:spcPts val="1200"/>
              </a:spcBef>
              <a:spcAft>
                <a:spcPts val="0"/>
              </a:spcAft>
              <a:buSzPts val="1800"/>
              <a:buNone/>
            </a:pPr>
            <a:r>
              <a:rPr lang="en-GB" b="0" i="0" u="none" dirty="0"/>
              <a:t>Consult the instructions and support services of your own organisation.</a:t>
            </a:r>
            <a:endParaRPr dirty="0"/>
          </a:p>
          <a:p>
            <a:pPr marL="0" lvl="0" indent="0" algn="l" rtl="0">
              <a:lnSpc>
                <a:spcPct val="115000"/>
              </a:lnSpc>
              <a:spcBef>
                <a:spcPts val="1200"/>
              </a:spcBef>
              <a:spcAft>
                <a:spcPts val="0"/>
              </a:spcAft>
              <a:buSzPts val="1800"/>
              <a:buNone/>
            </a:pPr>
            <a:r>
              <a:rPr lang="en-GB" b="0" i="0" u="none" dirty="0"/>
              <a:t>In Finland, reliable services suitable for researchers are provided by research organisations, as well as cultural heritage organisations and CSC.</a:t>
            </a:r>
            <a:endParaRPr dirty="0"/>
          </a:p>
          <a:p>
            <a:pPr marL="0" lvl="0" indent="0" algn="l" rtl="0">
              <a:lnSpc>
                <a:spcPct val="115000"/>
              </a:lnSpc>
              <a:spcBef>
                <a:spcPts val="1200"/>
              </a:spcBef>
              <a:spcAft>
                <a:spcPts val="1200"/>
              </a:spcAft>
              <a:buSzPts val="1800"/>
              <a:buNone/>
            </a:pPr>
            <a:r>
              <a:rPr lang="en-GB" b="0" i="0" u="none" dirty="0"/>
              <a:t>Transferring rights or sharing them with an organisation or service does not remove copyrights, but it facilitates long-term material management.</a:t>
            </a:r>
            <a:endParaRPr dirty="0">
              <a:solidFill>
                <a:srgbClr val="FF0000"/>
              </a:solidFill>
            </a:endParaRPr>
          </a:p>
        </p:txBody>
      </p:sp>
      <p:pic>
        <p:nvPicPr>
          <p:cNvPr id="283" name="Google Shape;283;p30" descr="Core trust seal logo."/>
          <p:cNvPicPr preferRelativeResize="0"/>
          <p:nvPr/>
        </p:nvPicPr>
        <p:blipFill rotWithShape="1">
          <a:blip r:embed="rId4">
            <a:alphaModFix/>
          </a:blip>
          <a:srcRect/>
          <a:stretch/>
        </p:blipFill>
        <p:spPr>
          <a:xfrm>
            <a:off x="2629620" y="1380545"/>
            <a:ext cx="705575" cy="705575"/>
          </a:xfrm>
          <a:prstGeom prst="rect">
            <a:avLst/>
          </a:prstGeom>
          <a:noFill/>
          <a:ln>
            <a:noFill/>
          </a:ln>
        </p:spPr>
      </p:pic>
      <p:grpSp>
        <p:nvGrpSpPr>
          <p:cNvPr id="5" name="Ryhmä 4">
            <a:extLst>
              <a:ext uri="{FF2B5EF4-FFF2-40B4-BE49-F238E27FC236}">
                <a16:creationId xmlns:a16="http://schemas.microsoft.com/office/drawing/2014/main" id="{5FA16CCD-CB23-214B-54F3-986A10A7A7B9}"/>
              </a:ext>
              <a:ext uri="{C183D7F6-B498-43B3-948B-1728B52AA6E4}">
                <adec:decorative xmlns:adec="http://schemas.microsoft.com/office/drawing/2017/decorative" val="1"/>
              </a:ext>
            </a:extLst>
          </p:cNvPr>
          <p:cNvGrpSpPr/>
          <p:nvPr/>
        </p:nvGrpSpPr>
        <p:grpSpPr>
          <a:xfrm>
            <a:off x="7951215" y="445025"/>
            <a:ext cx="705585" cy="661225"/>
            <a:chOff x="7828640" y="400763"/>
            <a:chExt cx="705585" cy="661225"/>
          </a:xfrm>
        </p:grpSpPr>
        <p:pic>
          <p:nvPicPr>
            <p:cNvPr id="6" name="Google Shape;307;p33">
              <a:extLst>
                <a:ext uri="{FF2B5EF4-FFF2-40B4-BE49-F238E27FC236}">
                  <a16:creationId xmlns:a16="http://schemas.microsoft.com/office/drawing/2014/main" id="{2B001C26-3895-5625-23F7-DA7D60047CB5}"/>
                </a:ext>
              </a:extLst>
            </p:cNvPr>
            <p:cNvPicPr preferRelativeResize="0"/>
            <p:nvPr/>
          </p:nvPicPr>
          <p:blipFill rotWithShape="1">
            <a:blip r:embed="rId5">
              <a:alphaModFix/>
            </a:blip>
            <a:srcRect/>
            <a:stretch/>
          </p:blipFill>
          <p:spPr>
            <a:xfrm>
              <a:off x="7828640" y="400763"/>
              <a:ext cx="705585" cy="661225"/>
            </a:xfrm>
            <a:prstGeom prst="rect">
              <a:avLst/>
            </a:prstGeom>
            <a:noFill/>
            <a:ln>
              <a:noFill/>
            </a:ln>
          </p:spPr>
        </p:pic>
        <p:pic>
          <p:nvPicPr>
            <p:cNvPr id="7" name="Google Shape;308;p33">
              <a:extLst>
                <a:ext uri="{FF2B5EF4-FFF2-40B4-BE49-F238E27FC236}">
                  <a16:creationId xmlns:a16="http://schemas.microsoft.com/office/drawing/2014/main" id="{B1A49FB6-D8D7-5926-78F9-D042C84DA2BD}"/>
                </a:ext>
              </a:extLst>
            </p:cNvPr>
            <p:cNvPicPr preferRelativeResize="0"/>
            <p:nvPr/>
          </p:nvPicPr>
          <p:blipFill rotWithShape="1">
            <a:blip r:embed="rId6">
              <a:alphaModFix/>
            </a:blip>
            <a:srcRect/>
            <a:stretch/>
          </p:blipFill>
          <p:spPr>
            <a:xfrm>
              <a:off x="8014626" y="622949"/>
              <a:ext cx="333625" cy="312625"/>
            </a:xfrm>
            <a:prstGeom prst="rect">
              <a:avLst/>
            </a:prstGeom>
            <a:noFill/>
            <a:ln>
              <a:noFill/>
            </a:ln>
          </p:spPr>
        </p:pic>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1"/>
          <p:cNvSpPr txBox="1">
            <a:spLocks noGrp="1"/>
          </p:cNvSpPr>
          <p:nvPr>
            <p:ph type="title"/>
          </p:nvPr>
        </p:nvSpPr>
        <p:spPr>
          <a:xfrm>
            <a:off x="311700" y="27507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Publishing static data</a:t>
            </a:r>
            <a:endParaRPr dirty="0">
              <a:solidFill>
                <a:srgbClr val="008568"/>
              </a:solidFill>
            </a:endParaRPr>
          </a:p>
        </p:txBody>
      </p:sp>
      <p:sp>
        <p:nvSpPr>
          <p:cNvPr id="289" name="Google Shape;289;p31"/>
          <p:cNvSpPr txBox="1">
            <a:spLocks noGrp="1"/>
          </p:cNvSpPr>
          <p:nvPr>
            <p:ph type="body" idx="1"/>
          </p:nvPr>
        </p:nvSpPr>
        <p:spPr>
          <a:xfrm>
            <a:off x="311700" y="847775"/>
            <a:ext cx="8520600" cy="3789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GB" sz="1500" b="1" i="0" u="none" dirty="0"/>
              <a:t>Static data</a:t>
            </a:r>
            <a:r>
              <a:rPr lang="en-GB" sz="1500" b="0" i="0" u="none" dirty="0"/>
              <a:t> is an unchanging entity, e.g. the background materials or data of a research project on which the article published is based. It can also be a sample from other data sources. A reference and a Data &amp; Code Availability Statement are attached to the article.</a:t>
            </a:r>
            <a:r>
              <a:rPr lang="en-GB" sz="1500" b="0" i="1" u="none" dirty="0"/>
              <a:t> </a:t>
            </a:r>
            <a:r>
              <a:rPr lang="en-GB" sz="1500" b="0" i="0" u="none" dirty="0"/>
              <a:t> </a:t>
            </a:r>
            <a:r>
              <a:rPr lang="en-GB" sz="1500" b="1" i="0" u="none" dirty="0"/>
              <a:t>The dataset and its different versions must be unambiguously identifiable.</a:t>
            </a:r>
            <a:r>
              <a:rPr lang="en-GB" sz="1500" b="0" i="0" u="none" dirty="0"/>
              <a:t> </a:t>
            </a:r>
            <a:endParaRPr sz="1500" dirty="0"/>
          </a:p>
          <a:p>
            <a:pPr marL="0" lvl="0" indent="0" algn="l" rtl="0">
              <a:lnSpc>
                <a:spcPct val="115000"/>
              </a:lnSpc>
              <a:spcBef>
                <a:spcPts val="1200"/>
              </a:spcBef>
              <a:spcAft>
                <a:spcPts val="0"/>
              </a:spcAft>
              <a:buSzPts val="1800"/>
              <a:buNone/>
            </a:pPr>
            <a:r>
              <a:rPr lang="en-GB" sz="1500" b="0" i="0" u="none" dirty="0"/>
              <a:t>The research evidence can often consist merely of a well-documented file or collection of files or materials if new materials were generated in the research project. In such cases, take software and codes and their sharing into account as well.</a:t>
            </a:r>
            <a:endParaRPr sz="1500" dirty="0"/>
          </a:p>
          <a:p>
            <a:pPr marL="0" lvl="0" indent="0" algn="l" rtl="0">
              <a:lnSpc>
                <a:spcPct val="115000"/>
              </a:lnSpc>
              <a:spcBef>
                <a:spcPts val="1200"/>
              </a:spcBef>
              <a:spcAft>
                <a:spcPts val="0"/>
              </a:spcAft>
              <a:buSzPts val="1800"/>
              <a:buNone/>
            </a:pPr>
            <a:r>
              <a:rPr lang="en-GB" sz="1500" b="0" i="0" u="none" dirty="0"/>
              <a:t>Select an openly documented, common and open file format, as this facilitates further use of the data.</a:t>
            </a:r>
            <a:endParaRPr sz="1500" dirty="0"/>
          </a:p>
          <a:p>
            <a:pPr marL="0" lvl="0" indent="0" algn="l" rtl="0">
              <a:lnSpc>
                <a:spcPct val="115000"/>
              </a:lnSpc>
              <a:spcBef>
                <a:spcPts val="1200"/>
              </a:spcBef>
              <a:spcAft>
                <a:spcPts val="0"/>
              </a:spcAft>
              <a:buSzPts val="1800"/>
              <a:buNone/>
            </a:pPr>
            <a:r>
              <a:rPr lang="en-GB" sz="1500" b="0" i="0" u="none" dirty="0"/>
              <a:t>Usually, good documentation requires both human-created descriptive metadata on the content and automatically produced metadata on the technical characteristics of the data.</a:t>
            </a:r>
            <a:endParaRPr sz="1500" dirty="0"/>
          </a:p>
          <a:p>
            <a:pPr marL="0" lvl="0" indent="0" algn="l" rtl="0">
              <a:lnSpc>
                <a:spcPct val="115000"/>
              </a:lnSpc>
              <a:spcBef>
                <a:spcPts val="1200"/>
              </a:spcBef>
              <a:spcAft>
                <a:spcPts val="1200"/>
              </a:spcAft>
              <a:buSzPts val="1800"/>
              <a:buNone/>
            </a:pPr>
            <a:r>
              <a:rPr lang="en-GB" sz="1500" b="0" i="0" u="none" dirty="0"/>
              <a:t>Other documentation is also often required, as well as references to different sources, such as standards, glossaries, methods, code sets, etc.</a:t>
            </a:r>
            <a:endParaRPr sz="1500" dirty="0"/>
          </a:p>
        </p:txBody>
      </p:sp>
      <p:grpSp>
        <p:nvGrpSpPr>
          <p:cNvPr id="5" name="Ryhmä 4">
            <a:extLst>
              <a:ext uri="{FF2B5EF4-FFF2-40B4-BE49-F238E27FC236}">
                <a16:creationId xmlns:a16="http://schemas.microsoft.com/office/drawing/2014/main" id="{054601C0-27AF-3C08-A77B-D380106393ED}"/>
              </a:ext>
              <a:ext uri="{C183D7F6-B498-43B3-948B-1728B52AA6E4}">
                <adec:decorative xmlns:adec="http://schemas.microsoft.com/office/drawing/2017/decorative" val="1"/>
              </a:ext>
            </a:extLst>
          </p:cNvPr>
          <p:cNvGrpSpPr/>
          <p:nvPr/>
        </p:nvGrpSpPr>
        <p:grpSpPr>
          <a:xfrm>
            <a:off x="8057400" y="275075"/>
            <a:ext cx="705585" cy="661225"/>
            <a:chOff x="7828640" y="400763"/>
            <a:chExt cx="705585" cy="661225"/>
          </a:xfrm>
        </p:grpSpPr>
        <p:pic>
          <p:nvPicPr>
            <p:cNvPr id="6" name="Google Shape;307;p33">
              <a:extLst>
                <a:ext uri="{FF2B5EF4-FFF2-40B4-BE49-F238E27FC236}">
                  <a16:creationId xmlns:a16="http://schemas.microsoft.com/office/drawing/2014/main" id="{D7BB8D10-3C0A-AB20-69AE-87F3D871C26A}"/>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7" name="Google Shape;308;p33">
              <a:extLst>
                <a:ext uri="{FF2B5EF4-FFF2-40B4-BE49-F238E27FC236}">
                  <a16:creationId xmlns:a16="http://schemas.microsoft.com/office/drawing/2014/main" id="{EA7B2DEA-68B4-9741-D601-2FB490052220}"/>
                </a:ext>
              </a:extLst>
            </p:cNvPr>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3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Publishing changing data</a:t>
            </a:r>
            <a:endParaRPr dirty="0">
              <a:solidFill>
                <a:srgbClr val="008568"/>
              </a:solidFill>
            </a:endParaRPr>
          </a:p>
        </p:txBody>
      </p:sp>
      <p:sp>
        <p:nvSpPr>
          <p:cNvPr id="297" name="Google Shape;297;p32"/>
          <p:cNvSpPr txBox="1">
            <a:spLocks noGrp="1"/>
          </p:cNvSpPr>
          <p:nvPr>
            <p:ph type="body" idx="1"/>
          </p:nvPr>
        </p:nvSpPr>
        <p:spPr>
          <a:xfrm>
            <a:off x="311700" y="935575"/>
            <a:ext cx="8520600" cy="3933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1300" b="0" i="0" u="none" dirty="0"/>
              <a:t>There are different kinds of changing data. </a:t>
            </a:r>
            <a:r>
              <a:rPr lang="en-GB" sz="1300" b="1" i="0" u="none" dirty="0"/>
              <a:t>Accumulating data</a:t>
            </a:r>
            <a:r>
              <a:rPr lang="en-GB" sz="1300" b="0" i="0" u="none" dirty="0"/>
              <a:t> means that materials are cumulated and no changes are made to already collected data. </a:t>
            </a:r>
            <a:r>
              <a:rPr lang="en-GB" sz="1300" b="1" i="0" u="none" dirty="0"/>
              <a:t>Dynamic data</a:t>
            </a:r>
            <a:r>
              <a:rPr lang="en-GB" sz="1300" b="0" i="0" u="none" dirty="0"/>
              <a:t> means that retroactive changes can also be made to the data.</a:t>
            </a:r>
            <a:endParaRPr sz="1300" dirty="0"/>
          </a:p>
          <a:p>
            <a:pPr marL="0" lvl="0" indent="0" algn="l" rtl="0">
              <a:lnSpc>
                <a:spcPct val="115000"/>
              </a:lnSpc>
              <a:spcBef>
                <a:spcPts val="1200"/>
              </a:spcBef>
              <a:spcAft>
                <a:spcPts val="0"/>
              </a:spcAft>
              <a:buSzPts val="1800"/>
              <a:buNone/>
            </a:pPr>
            <a:r>
              <a:rPr lang="en-GB" sz="1300" b="0" i="0" u="none" dirty="0"/>
              <a:t>In accumulating data, new materials can be added as new files or updates to old files. Accumulating data can be published in some services. </a:t>
            </a:r>
            <a:endParaRPr sz="1300" dirty="0"/>
          </a:p>
          <a:p>
            <a:pPr marL="0" lvl="0" indent="0" algn="l" rtl="0">
              <a:lnSpc>
                <a:spcPct val="115000"/>
              </a:lnSpc>
              <a:spcBef>
                <a:spcPts val="1200"/>
              </a:spcBef>
              <a:spcAft>
                <a:spcPts val="0"/>
              </a:spcAft>
              <a:buSzPts val="1800"/>
              <a:buNone/>
            </a:pPr>
            <a:r>
              <a:rPr lang="en-GB" sz="1300" b="0" i="0" u="none" dirty="0"/>
              <a:t>As scientific materials, databases require special documentation, planning and maintenance. However, the same recommendations apply to both the description and the publication of static data.</a:t>
            </a:r>
            <a:endParaRPr sz="1300" dirty="0"/>
          </a:p>
          <a:p>
            <a:pPr marL="0" lvl="0" indent="0" algn="l" rtl="0">
              <a:lnSpc>
                <a:spcPct val="115000"/>
              </a:lnSpc>
              <a:spcBef>
                <a:spcPts val="1200"/>
              </a:spcBef>
              <a:spcAft>
                <a:spcPts val="0"/>
              </a:spcAft>
              <a:buSzPts val="1800"/>
              <a:buNone/>
            </a:pPr>
            <a:r>
              <a:rPr lang="en-GB" sz="1300" b="0" i="0" u="none" dirty="0"/>
              <a:t>In order to remain operational, databases require maintenance, which can be costly in the long term. Because of this, their lifecycle and maintenance arrangements after the end of the research project funding must be planned in advance.</a:t>
            </a:r>
            <a:endParaRPr sz="1300" dirty="0"/>
          </a:p>
          <a:p>
            <a:pPr marL="0" lvl="0" indent="0" algn="l" rtl="0">
              <a:lnSpc>
                <a:spcPct val="115000"/>
              </a:lnSpc>
              <a:spcBef>
                <a:spcPts val="1200"/>
              </a:spcBef>
              <a:spcAft>
                <a:spcPts val="0"/>
              </a:spcAft>
              <a:buSzPts val="1800"/>
              <a:buNone/>
            </a:pPr>
            <a:r>
              <a:rPr lang="en-GB" sz="1300" b="0" i="0" u="none" dirty="0"/>
              <a:t>Interoperability and utilising standards applied in digital preservation make it easier to transfer data to new environments, if needed.</a:t>
            </a:r>
            <a:endParaRPr sz="1300" dirty="0"/>
          </a:p>
          <a:p>
            <a:pPr marL="0" lvl="0" indent="0" algn="l" rtl="0">
              <a:lnSpc>
                <a:spcPct val="115000"/>
              </a:lnSpc>
              <a:spcBef>
                <a:spcPts val="1200"/>
              </a:spcBef>
              <a:spcAft>
                <a:spcPts val="1200"/>
              </a:spcAft>
              <a:buSzPts val="1800"/>
              <a:buNone/>
            </a:pPr>
            <a:r>
              <a:rPr lang="en-GB" sz="1300" b="0" i="0" u="none" dirty="0"/>
              <a:t>For the sake of the repeatability of the research, pay attention to the need for exact and unambiguous referencing. </a:t>
            </a:r>
            <a:r>
              <a:rPr lang="en-GB" sz="1300" b="1" i="0" u="none" dirty="0"/>
              <a:t>A persistent identifier should always direct the user unambiguously to the right data.</a:t>
            </a:r>
            <a:endParaRPr sz="1300" b="1" dirty="0"/>
          </a:p>
        </p:txBody>
      </p:sp>
      <p:grpSp>
        <p:nvGrpSpPr>
          <p:cNvPr id="5" name="Ryhmä 4">
            <a:extLst>
              <a:ext uri="{FF2B5EF4-FFF2-40B4-BE49-F238E27FC236}">
                <a16:creationId xmlns:a16="http://schemas.microsoft.com/office/drawing/2014/main" id="{9441D8D8-7C86-6987-5FFF-712387B83D80}"/>
              </a:ext>
              <a:ext uri="{C183D7F6-B498-43B3-948B-1728B52AA6E4}">
                <adec:decorative xmlns:adec="http://schemas.microsoft.com/office/drawing/2017/decorative" val="1"/>
              </a:ext>
            </a:extLst>
          </p:cNvPr>
          <p:cNvGrpSpPr/>
          <p:nvPr/>
        </p:nvGrpSpPr>
        <p:grpSpPr>
          <a:xfrm>
            <a:off x="8126715" y="274625"/>
            <a:ext cx="705585" cy="661225"/>
            <a:chOff x="7828640" y="400763"/>
            <a:chExt cx="705585" cy="661225"/>
          </a:xfrm>
        </p:grpSpPr>
        <p:pic>
          <p:nvPicPr>
            <p:cNvPr id="6" name="Google Shape;307;p33">
              <a:extLst>
                <a:ext uri="{FF2B5EF4-FFF2-40B4-BE49-F238E27FC236}">
                  <a16:creationId xmlns:a16="http://schemas.microsoft.com/office/drawing/2014/main" id="{6896E63F-6654-0A44-C7A2-D664BC81C889}"/>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7" name="Google Shape;308;p33">
              <a:extLst>
                <a:ext uri="{FF2B5EF4-FFF2-40B4-BE49-F238E27FC236}">
                  <a16:creationId xmlns:a16="http://schemas.microsoft.com/office/drawing/2014/main" id="{3344C439-7430-F42D-FE61-82136A084749}"/>
                </a:ext>
              </a:extLst>
            </p:cNvPr>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33"/>
          <p:cNvSpPr txBox="1">
            <a:spLocks noGrp="1"/>
          </p:cNvSpPr>
          <p:nvPr>
            <p:ph type="title"/>
          </p:nvPr>
        </p:nvSpPr>
        <p:spPr>
          <a:xfrm>
            <a:off x="311700" y="445025"/>
            <a:ext cx="75171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Examples of referring to changing </a:t>
            </a:r>
            <a:r>
              <a:rPr lang="en-GB" dirty="0">
                <a:solidFill>
                  <a:srgbClr val="008568"/>
                </a:solidFill>
              </a:rPr>
              <a:t>data</a:t>
            </a:r>
            <a:endParaRPr dirty="0">
              <a:solidFill>
                <a:srgbClr val="008568"/>
              </a:solidFill>
            </a:endParaRPr>
          </a:p>
        </p:txBody>
      </p:sp>
      <p:sp>
        <p:nvSpPr>
          <p:cNvPr id="305" name="Google Shape;305;p33"/>
          <p:cNvSpPr txBox="1">
            <a:spLocks noGrp="1"/>
          </p:cNvSpPr>
          <p:nvPr>
            <p:ph type="body" idx="1"/>
          </p:nvPr>
        </p:nvSpPr>
        <p:spPr>
          <a:xfrm>
            <a:off x="265200" y="1017725"/>
            <a:ext cx="8406900" cy="33567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None/>
            </a:pPr>
            <a:r>
              <a:rPr lang="en-GB" sz="1500" dirty="0"/>
              <a:t>A. </a:t>
            </a:r>
            <a:r>
              <a:rPr lang="en-GB" sz="1500" b="0" i="0" u="none" dirty="0"/>
              <a:t>Refer to a certain data subset by providing the source, an exact demarcation and a persistent identifier</a:t>
            </a:r>
            <a:endParaRPr sz="1500" dirty="0"/>
          </a:p>
          <a:p>
            <a:pPr marL="914400" lvl="0" indent="-311150" algn="l" rtl="0">
              <a:lnSpc>
                <a:spcPct val="95000"/>
              </a:lnSpc>
              <a:spcBef>
                <a:spcPts val="0"/>
              </a:spcBef>
              <a:spcAft>
                <a:spcPts val="0"/>
              </a:spcAft>
              <a:buSzPts val="1300"/>
              <a:buChar char="●"/>
            </a:pPr>
            <a:r>
              <a:rPr lang="en-GB" sz="1300" b="0" i="0" u="none" dirty="0"/>
              <a:t>Hypothetical example: Data Request T. Jansen; SAHFOS; Work published 2014 via SAHFOS ; Area Def: 54-65°N, 0-45°W. Temporal Def: 1980-2012 (April-August) Taxonomic Def: All zooplankton; (dataset). </a:t>
            </a:r>
            <a:r>
              <a:rPr lang="en-GB" sz="1300" b="0" i="0" u="sng" dirty="0">
                <a:solidFill>
                  <a:schemeClr val="hlink"/>
                </a:solidFill>
                <a:hlinkClick r:id="rId3"/>
              </a:rPr>
              <a:t>https://doi.org/10.7487/2014.15.1.1</a:t>
            </a:r>
            <a:r>
              <a:rPr lang="en-GB" sz="1300" b="0" i="0" u="none" dirty="0"/>
              <a:t>  </a:t>
            </a:r>
            <a:endParaRPr sz="1300" dirty="0"/>
          </a:p>
          <a:p>
            <a:pPr marL="0" lvl="0" indent="0" algn="l" rtl="0">
              <a:lnSpc>
                <a:spcPct val="95000"/>
              </a:lnSpc>
              <a:spcBef>
                <a:spcPts val="0"/>
              </a:spcBef>
              <a:spcAft>
                <a:spcPts val="0"/>
              </a:spcAft>
              <a:buNone/>
            </a:pPr>
            <a:r>
              <a:rPr lang="en-GB" sz="1500" dirty="0"/>
              <a:t>B. </a:t>
            </a:r>
            <a:r>
              <a:rPr lang="en-GB" sz="1500" b="0" i="0" u="none" dirty="0"/>
              <a:t>Refer to a copy of the data at the given time.</a:t>
            </a:r>
            <a:endParaRPr sz="1500" dirty="0"/>
          </a:p>
          <a:p>
            <a:pPr marL="914400" lvl="0" indent="-311150" algn="l" rtl="0">
              <a:lnSpc>
                <a:spcPct val="95000"/>
              </a:lnSpc>
              <a:spcBef>
                <a:spcPts val="0"/>
              </a:spcBef>
              <a:spcAft>
                <a:spcPts val="0"/>
              </a:spcAft>
              <a:buSzPts val="1300"/>
              <a:buChar char="●"/>
            </a:pPr>
            <a:r>
              <a:rPr lang="en-GB" sz="1300" b="0" i="0" u="none" dirty="0"/>
              <a:t>Hypothetical example:  König-Langlo, G., &amp; Sieger, R. (2010). BSRN snapshot 2010-01 as ISO image file (3.75 GB) [Data set]. PANGAEA - Data Publisher for Earth &amp; Environmental Science. (dataset). </a:t>
            </a:r>
            <a:r>
              <a:rPr lang="en-GB" sz="1300" b="0" i="0" u="sng" dirty="0">
                <a:solidFill>
                  <a:srgbClr val="0097A7"/>
                </a:solidFill>
                <a:hlinkClick r:id="rId4">
                  <a:extLst>
                    <a:ext uri="{A12FA001-AC4F-418D-AE19-62706E023703}">
                      <ahyp:hlinkClr xmlns:ahyp="http://schemas.microsoft.com/office/drawing/2018/hyperlinkcolor" val="tx"/>
                    </a:ext>
                  </a:extLst>
                </a:hlinkClick>
              </a:rPr>
              <a:t>https://doi.org/10.1594/pangaea.833424</a:t>
            </a:r>
            <a:r>
              <a:rPr lang="en-GB" sz="1300" b="0" i="0" u="none" dirty="0">
                <a:solidFill>
                  <a:srgbClr val="0097A7"/>
                </a:solidFill>
              </a:rPr>
              <a:t> </a:t>
            </a:r>
            <a:endParaRPr sz="1300" dirty="0"/>
          </a:p>
          <a:p>
            <a:pPr marL="0" lvl="0" indent="0" algn="l" rtl="0">
              <a:lnSpc>
                <a:spcPct val="95000"/>
              </a:lnSpc>
              <a:spcBef>
                <a:spcPts val="0"/>
              </a:spcBef>
              <a:spcAft>
                <a:spcPts val="0"/>
              </a:spcAft>
              <a:buNone/>
            </a:pPr>
            <a:r>
              <a:rPr lang="en-GB" sz="1500" dirty="0"/>
              <a:t>C. </a:t>
            </a:r>
            <a:r>
              <a:rPr lang="en-GB" sz="1500" b="0" i="0" u="none" dirty="0"/>
              <a:t>Refer to constantly updated data by stating the precise time of reference </a:t>
            </a:r>
            <a:br>
              <a:rPr lang="en-GB" sz="1500" dirty="0"/>
            </a:br>
            <a:r>
              <a:rPr lang="en-GB" sz="1300" b="0" i="1" u="none" dirty="0"/>
              <a:t>NOTE: This method does not necessarily facilitate repeatability, but it is sometimes the only way.</a:t>
            </a:r>
            <a:endParaRPr sz="1300" i="1" dirty="0"/>
          </a:p>
          <a:p>
            <a:pPr marL="914400" lvl="0" indent="-311150" algn="l" rtl="0">
              <a:lnSpc>
                <a:spcPct val="95000"/>
              </a:lnSpc>
              <a:spcBef>
                <a:spcPts val="0"/>
              </a:spcBef>
              <a:spcAft>
                <a:spcPts val="0"/>
              </a:spcAft>
              <a:buClr>
                <a:schemeClr val="dk2"/>
              </a:buClr>
              <a:buSzPts val="1300"/>
              <a:buChar char="●"/>
            </a:pPr>
            <a:r>
              <a:rPr lang="en-GB" sz="1300" b="0" i="0" u="none" dirty="0"/>
              <a:t>Hypothetical example: Doe, J. and R. Roe. 2001. The FOO Data Set. Version 2.3. The FOO Data Center. (dataset). </a:t>
            </a:r>
            <a:r>
              <a:rPr lang="en-GB" sz="1300" b="0" i="0" u="sng" dirty="0">
                <a:solidFill>
                  <a:schemeClr val="hlink"/>
                </a:solidFill>
                <a:hlinkClick r:id="rId5"/>
              </a:rPr>
              <a:t>https://doi.org/10.xxxx/notfoo.547983</a:t>
            </a:r>
            <a:r>
              <a:rPr lang="en-GB" sz="1300" b="0" i="0" u="none" dirty="0"/>
              <a:t> . Accessed 1 May 2011.</a:t>
            </a:r>
            <a:endParaRPr sz="1300" dirty="0"/>
          </a:p>
          <a:p>
            <a:pPr marL="0" lvl="0" indent="0" algn="l" rtl="0">
              <a:lnSpc>
                <a:spcPct val="95000"/>
              </a:lnSpc>
              <a:spcBef>
                <a:spcPts val="0"/>
              </a:spcBef>
              <a:spcAft>
                <a:spcPts val="0"/>
              </a:spcAft>
              <a:buNone/>
            </a:pPr>
            <a:r>
              <a:rPr lang="en-GB" sz="1500" dirty="0"/>
              <a:t>D. </a:t>
            </a:r>
            <a:r>
              <a:rPr lang="en-GB" sz="1500" b="0" i="0" u="none" dirty="0"/>
              <a:t>Refer to a time-stamped database query in a versioned database.</a:t>
            </a:r>
            <a:endParaRPr sz="1500" dirty="0"/>
          </a:p>
          <a:p>
            <a:pPr marL="914400" lvl="0" indent="-311150" algn="l" rtl="0">
              <a:lnSpc>
                <a:spcPct val="95000"/>
              </a:lnSpc>
              <a:spcBef>
                <a:spcPts val="0"/>
              </a:spcBef>
              <a:spcAft>
                <a:spcPts val="0"/>
              </a:spcAft>
              <a:buClr>
                <a:schemeClr val="dk2"/>
              </a:buClr>
              <a:buSzPts val="1300"/>
              <a:buChar char="●"/>
            </a:pPr>
            <a:r>
              <a:rPr lang="en-GB" sz="1300" b="0" i="0" u="none" dirty="0"/>
              <a:t>Hypothetical example: R. Roe. 2017. "The Moo Data Query" created at 2017-07-21 10:25:30 PID </a:t>
            </a:r>
            <a:r>
              <a:rPr lang="en-GB" sz="1300" b="0" i="0" u="sng" dirty="0">
                <a:solidFill>
                  <a:schemeClr val="hlink"/>
                </a:solidFill>
                <a:hlinkClick r:id="rId6"/>
              </a:rPr>
              <a:t>https://doi.org/10.xxxx/notmoo.857988</a:t>
            </a:r>
            <a:r>
              <a:rPr lang="en-GB" sz="1300" b="0" i="0" u="none" dirty="0"/>
              <a:t> Subset of Moo Database (dataset) PID </a:t>
            </a:r>
            <a:r>
              <a:rPr lang="en-GB" sz="1300" b="0" i="0" u="sng" dirty="0">
                <a:solidFill>
                  <a:schemeClr val="hlink"/>
                </a:solidFill>
                <a:hlinkClick r:id="rId7"/>
              </a:rPr>
              <a:t>https://doi.org/10.xxxx/bigmoo.360873</a:t>
            </a:r>
            <a:r>
              <a:rPr lang="en-GB" sz="1300" b="0" i="0" u="none" dirty="0"/>
              <a:t> </a:t>
            </a:r>
            <a:endParaRPr sz="1300" dirty="0"/>
          </a:p>
        </p:txBody>
      </p:sp>
      <p:sp>
        <p:nvSpPr>
          <p:cNvPr id="306" name="Google Shape;306;p33"/>
          <p:cNvSpPr txBox="1"/>
          <p:nvPr/>
        </p:nvSpPr>
        <p:spPr>
          <a:xfrm>
            <a:off x="622650" y="4716800"/>
            <a:ext cx="7692000" cy="323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dirty="0">
                <a:solidFill>
                  <a:schemeClr val="dk2"/>
                </a:solidFill>
                <a:latin typeface="Arial"/>
                <a:ea typeface="Arial"/>
                <a:cs typeface="Arial"/>
                <a:sym typeface="Arial"/>
                <a:hlinkClick r:id="rId8"/>
              </a:rPr>
              <a:t>Based on the </a:t>
            </a:r>
            <a:r>
              <a:rPr lang="en-GB" sz="900" b="0" i="0" u="none" strike="noStrike" cap="none" dirty="0" err="1">
                <a:solidFill>
                  <a:schemeClr val="dk2"/>
                </a:solidFill>
                <a:latin typeface="Arial"/>
                <a:ea typeface="Arial"/>
                <a:cs typeface="Arial"/>
                <a:sym typeface="Arial"/>
                <a:hlinkClick r:id="rId8"/>
              </a:rPr>
              <a:t>DataCite</a:t>
            </a:r>
            <a:r>
              <a:rPr lang="en-GB" sz="900" b="0" i="0" u="none" strike="noStrike" cap="none" dirty="0">
                <a:solidFill>
                  <a:schemeClr val="dk2"/>
                </a:solidFill>
                <a:latin typeface="Arial"/>
                <a:ea typeface="Arial"/>
                <a:cs typeface="Arial"/>
                <a:sym typeface="Arial"/>
                <a:hlinkClick r:id="rId8"/>
              </a:rPr>
              <a:t> guidelines</a:t>
            </a:r>
            <a:endParaRPr sz="900" b="0" i="0" u="none" strike="noStrike" cap="none" dirty="0">
              <a:solidFill>
                <a:schemeClr val="dk2"/>
              </a:solidFill>
              <a:latin typeface="Arial"/>
              <a:ea typeface="Arial"/>
              <a:cs typeface="Arial"/>
              <a:sym typeface="Arial"/>
            </a:endParaRPr>
          </a:p>
        </p:txBody>
      </p:sp>
      <p:grpSp>
        <p:nvGrpSpPr>
          <p:cNvPr id="3" name="Ryhmä 2">
            <a:extLst>
              <a:ext uri="{FF2B5EF4-FFF2-40B4-BE49-F238E27FC236}">
                <a16:creationId xmlns:a16="http://schemas.microsoft.com/office/drawing/2014/main" id="{DA22EE8D-7823-A156-8C42-5E37D6BC1524}"/>
              </a:ext>
              <a:ext uri="{C183D7F6-B498-43B3-948B-1728B52AA6E4}">
                <adec:decorative xmlns:adec="http://schemas.microsoft.com/office/drawing/2017/decorative" val="1"/>
              </a:ext>
            </a:extLst>
          </p:cNvPr>
          <p:cNvGrpSpPr/>
          <p:nvPr/>
        </p:nvGrpSpPr>
        <p:grpSpPr>
          <a:xfrm>
            <a:off x="7966515" y="344737"/>
            <a:ext cx="705585" cy="661225"/>
            <a:chOff x="7828640" y="400763"/>
            <a:chExt cx="705585" cy="661225"/>
          </a:xfrm>
        </p:grpSpPr>
        <p:pic>
          <p:nvPicPr>
            <p:cNvPr id="4" name="Google Shape;307;p33">
              <a:extLst>
                <a:ext uri="{FF2B5EF4-FFF2-40B4-BE49-F238E27FC236}">
                  <a16:creationId xmlns:a16="http://schemas.microsoft.com/office/drawing/2014/main" id="{BBE03EB0-910B-4ACD-DED6-667C7423E10C}"/>
                </a:ext>
              </a:extLst>
            </p:cNvPr>
            <p:cNvPicPr preferRelativeResize="0"/>
            <p:nvPr/>
          </p:nvPicPr>
          <p:blipFill rotWithShape="1">
            <a:blip r:embed="rId9">
              <a:alphaModFix/>
            </a:blip>
            <a:srcRect/>
            <a:stretch/>
          </p:blipFill>
          <p:spPr>
            <a:xfrm>
              <a:off x="7828640" y="400763"/>
              <a:ext cx="705585" cy="661225"/>
            </a:xfrm>
            <a:prstGeom prst="rect">
              <a:avLst/>
            </a:prstGeom>
            <a:noFill/>
            <a:ln>
              <a:noFill/>
            </a:ln>
          </p:spPr>
        </p:pic>
        <p:pic>
          <p:nvPicPr>
            <p:cNvPr id="5" name="Google Shape;308;p33">
              <a:extLst>
                <a:ext uri="{FF2B5EF4-FFF2-40B4-BE49-F238E27FC236}">
                  <a16:creationId xmlns:a16="http://schemas.microsoft.com/office/drawing/2014/main" id="{BEBFE89F-7647-EBD4-1BC2-CF4E2427C3B2}"/>
                </a:ext>
              </a:extLst>
            </p:cNvPr>
            <p:cNvPicPr preferRelativeResize="0"/>
            <p:nvPr/>
          </p:nvPicPr>
          <p:blipFill rotWithShape="1">
            <a:blip r:embed="rId10">
              <a:alphaModFix/>
            </a:blip>
            <a:srcRect/>
            <a:stretch/>
          </p:blipFill>
          <p:spPr>
            <a:xfrm>
              <a:off x="8014626" y="622949"/>
              <a:ext cx="333625" cy="312625"/>
            </a:xfrm>
            <a:prstGeom prst="rect">
              <a:avLst/>
            </a:prstGeom>
            <a:noFill/>
            <a:ln>
              <a:noFill/>
            </a:ln>
          </p:spPr>
        </p:pic>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34"/>
          <p:cNvSpPr txBox="1">
            <a:spLocks noGrp="1"/>
          </p:cNvSpPr>
          <p:nvPr>
            <p:ph type="title"/>
          </p:nvPr>
        </p:nvSpPr>
        <p:spPr>
          <a:xfrm>
            <a:off x="311700" y="445025"/>
            <a:ext cx="73101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ct val="39285"/>
              <a:buFont typeface="Arial"/>
              <a:buNone/>
            </a:pPr>
            <a:r>
              <a:rPr lang="en-GB" b="0" i="0" u="none" dirty="0">
                <a:solidFill>
                  <a:srgbClr val="008568"/>
                </a:solidFill>
              </a:rPr>
              <a:t>Usage-restricted </a:t>
            </a:r>
            <a:r>
              <a:rPr lang="en-GB" dirty="0">
                <a:solidFill>
                  <a:srgbClr val="008568"/>
                </a:solidFill>
              </a:rPr>
              <a:t>data</a:t>
            </a:r>
            <a:endParaRPr dirty="0">
              <a:solidFill>
                <a:srgbClr val="008568"/>
              </a:solidFill>
            </a:endParaRPr>
          </a:p>
          <a:p>
            <a:pPr marL="0" lvl="0" indent="0" algn="l" rtl="0">
              <a:lnSpc>
                <a:spcPct val="100000"/>
              </a:lnSpc>
              <a:spcBef>
                <a:spcPts val="0"/>
              </a:spcBef>
              <a:spcAft>
                <a:spcPts val="0"/>
              </a:spcAft>
              <a:buSzPct val="111111"/>
              <a:buNone/>
            </a:pPr>
            <a:endParaRPr dirty="0"/>
          </a:p>
        </p:txBody>
      </p:sp>
      <p:sp>
        <p:nvSpPr>
          <p:cNvPr id="316" name="Google Shape;316;p34"/>
          <p:cNvSpPr txBox="1"/>
          <p:nvPr/>
        </p:nvSpPr>
        <p:spPr>
          <a:xfrm>
            <a:off x="401275" y="1017725"/>
            <a:ext cx="8479500" cy="3966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dirty="0">
                <a:solidFill>
                  <a:schemeClr val="dk2"/>
                </a:solidFill>
                <a:latin typeface="Arial"/>
                <a:ea typeface="Arial"/>
                <a:cs typeface="Arial"/>
                <a:sym typeface="Arial"/>
              </a:rPr>
              <a:t>The use and storage of </a:t>
            </a:r>
            <a:r>
              <a:rPr lang="en-GB" sz="1600" dirty="0">
                <a:solidFill>
                  <a:schemeClr val="dk2"/>
                </a:solidFill>
              </a:rPr>
              <a:t>data </a:t>
            </a:r>
            <a:r>
              <a:rPr lang="en-GB" sz="1600" b="0" i="0" u="none" strike="noStrike" cap="none" dirty="0">
                <a:solidFill>
                  <a:schemeClr val="dk2"/>
                </a:solidFill>
                <a:latin typeface="Arial"/>
                <a:ea typeface="Arial"/>
                <a:cs typeface="Arial"/>
                <a:sym typeface="Arial"/>
              </a:rPr>
              <a:t>can be subject to ethical, legislative or contractual restrictions.</a:t>
            </a:r>
            <a:endParaRPr sz="1600" b="0" i="0" u="none" strike="noStrike" cap="none" dirty="0">
              <a:solidFill>
                <a:schemeClr val="dk2"/>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600"/>
              <a:buFont typeface="Arial"/>
              <a:buNone/>
            </a:pPr>
            <a:r>
              <a:rPr lang="en-GB" sz="1600" b="0" i="0" u="none" strike="noStrike" cap="none" dirty="0">
                <a:solidFill>
                  <a:schemeClr val="dk2"/>
                </a:solidFill>
                <a:latin typeface="Arial"/>
                <a:ea typeface="Arial"/>
                <a:cs typeface="Arial"/>
                <a:sym typeface="Arial"/>
              </a:rPr>
              <a:t>The contractual and process and data security related actions required for usage depend on material-specific restrictions.</a:t>
            </a:r>
            <a:endParaRPr sz="1600" b="0" i="0" u="none" strike="noStrike" cap="none" dirty="0">
              <a:solidFill>
                <a:schemeClr val="dk2"/>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600"/>
              <a:buFont typeface="Arial"/>
              <a:buNone/>
            </a:pPr>
            <a:r>
              <a:rPr lang="en-GB" sz="1600" b="0" i="0" u="none" strike="noStrike" cap="none" dirty="0">
                <a:solidFill>
                  <a:schemeClr val="dk2"/>
                </a:solidFill>
                <a:latin typeface="Arial"/>
                <a:ea typeface="Arial"/>
                <a:cs typeface="Arial"/>
                <a:sym typeface="Arial"/>
              </a:rPr>
              <a:t>Special care must be taken when dealing with </a:t>
            </a:r>
            <a:r>
              <a:rPr lang="en-GB" sz="1600" dirty="0">
                <a:solidFill>
                  <a:schemeClr val="dk2"/>
                </a:solidFill>
              </a:rPr>
              <a:t>data </a:t>
            </a:r>
            <a:r>
              <a:rPr lang="en-GB" sz="1600" b="0" i="0" u="none" strike="noStrike" cap="none" dirty="0">
                <a:solidFill>
                  <a:schemeClr val="dk2"/>
                </a:solidFill>
                <a:latin typeface="Arial"/>
                <a:ea typeface="Arial"/>
                <a:cs typeface="Arial"/>
                <a:sym typeface="Arial"/>
              </a:rPr>
              <a:t>that contain personal data or are owned by other parties and are subject to contracts and conditions.</a:t>
            </a:r>
            <a:endParaRPr sz="1600" b="0" i="0" u="none" strike="noStrike" cap="none" dirty="0">
              <a:solidFill>
                <a:schemeClr val="dk2"/>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600"/>
              <a:buFont typeface="Arial"/>
              <a:buNone/>
            </a:pPr>
            <a:r>
              <a:rPr lang="en-GB" sz="1600" b="0" i="0" u="none" strike="noStrike" cap="none" dirty="0">
                <a:solidFill>
                  <a:schemeClr val="dk2"/>
                </a:solidFill>
                <a:latin typeface="Arial"/>
                <a:ea typeface="Arial"/>
                <a:cs typeface="Arial"/>
                <a:sym typeface="Arial"/>
              </a:rPr>
              <a:t>Contact the data support unit of your organisation if you are unsure about matters related to usage rights. Your organisation’s data policies can also provide you with instructions that you can follow in good conscience.</a:t>
            </a:r>
            <a:endParaRPr sz="1600" b="0" i="0" u="none" strike="noStrike" cap="none" dirty="0">
              <a:solidFill>
                <a:schemeClr val="dk2"/>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600"/>
              <a:buFont typeface="Arial"/>
              <a:buNone/>
            </a:pPr>
            <a:r>
              <a:rPr lang="en-GB" sz="1600" b="0" i="0" u="none" strike="noStrike" cap="none" dirty="0">
                <a:solidFill>
                  <a:schemeClr val="dk2"/>
                </a:solidFill>
                <a:latin typeface="Arial"/>
                <a:ea typeface="Arial"/>
                <a:cs typeface="Arial"/>
                <a:sym typeface="Arial"/>
              </a:rPr>
              <a:t>In order for usage-restricted </a:t>
            </a:r>
            <a:r>
              <a:rPr lang="en-GB" sz="1600" dirty="0">
                <a:solidFill>
                  <a:schemeClr val="dk2"/>
                </a:solidFill>
              </a:rPr>
              <a:t>data </a:t>
            </a:r>
            <a:r>
              <a:rPr lang="en-GB" sz="1600" b="0" i="0" u="none" strike="noStrike" cap="none" dirty="0">
                <a:solidFill>
                  <a:schemeClr val="dk2"/>
                </a:solidFill>
                <a:latin typeface="Arial"/>
                <a:ea typeface="Arial"/>
                <a:cs typeface="Arial"/>
                <a:sym typeface="Arial"/>
              </a:rPr>
              <a:t>to be referenceable, it must have enough descriptive metadata, an identifier and a landing page. The metadata must indicate what the restrictions are based on and how the </a:t>
            </a:r>
            <a:r>
              <a:rPr lang="en-GB" sz="1600" dirty="0">
                <a:solidFill>
                  <a:schemeClr val="dk2"/>
                </a:solidFill>
              </a:rPr>
              <a:t>data </a:t>
            </a:r>
            <a:r>
              <a:rPr lang="en-GB" sz="1600" b="0" i="0" u="none" strike="noStrike" cap="none" dirty="0">
                <a:solidFill>
                  <a:schemeClr val="dk2"/>
                </a:solidFill>
                <a:latin typeface="Arial"/>
                <a:ea typeface="Arial"/>
                <a:cs typeface="Arial"/>
                <a:sym typeface="Arial"/>
              </a:rPr>
              <a:t>can be accessed.</a:t>
            </a:r>
            <a:endParaRPr sz="1600" b="0" i="0" u="none" strike="noStrike" cap="none" dirty="0">
              <a:solidFill>
                <a:schemeClr val="dk2"/>
              </a:solidFill>
              <a:latin typeface="Arial"/>
              <a:ea typeface="Arial"/>
              <a:cs typeface="Arial"/>
              <a:sym typeface="Arial"/>
            </a:endParaRPr>
          </a:p>
          <a:p>
            <a:pPr marL="914400" marR="0" lvl="1" indent="-317500" algn="l" rtl="0">
              <a:lnSpc>
                <a:spcPct val="100000"/>
              </a:lnSpc>
              <a:spcBef>
                <a:spcPts val="1000"/>
              </a:spcBef>
              <a:spcAft>
                <a:spcPts val="0"/>
              </a:spcAft>
              <a:buClr>
                <a:schemeClr val="dk2"/>
              </a:buClr>
              <a:buSzPts val="1400"/>
              <a:buFont typeface="Arial"/>
              <a:buChar char="○"/>
            </a:pPr>
            <a:r>
              <a:rPr lang="en-GB" sz="1400" b="0" i="0" u="none" strike="noStrike" cap="none" dirty="0">
                <a:solidFill>
                  <a:schemeClr val="dk2"/>
                </a:solidFill>
                <a:latin typeface="Arial"/>
                <a:ea typeface="Arial"/>
                <a:cs typeface="Arial"/>
                <a:sym typeface="Arial"/>
              </a:rPr>
              <a:t>E.g. with a CLARIN ACA licence, in which the material is provided for research use only (contains personal data), e.g. </a:t>
            </a:r>
            <a:r>
              <a:rPr lang="en-US" sz="1400" b="0" i="0" u="sng" strike="noStrike" cap="none" dirty="0">
                <a:solidFill>
                  <a:schemeClr val="hlink"/>
                </a:solidFill>
                <a:latin typeface="Arial"/>
                <a:ea typeface="Arial"/>
                <a:cs typeface="Arial"/>
                <a:sym typeface="Arial"/>
                <a:hlinkClick r:id="rId3"/>
              </a:rPr>
              <a:t>End user license +NC +PRIV +DEP +OTHER v2.1 (in Finnish)</a:t>
            </a:r>
            <a:r>
              <a:rPr lang="en-GB" sz="1400" b="0" i="0" u="none" strike="noStrike" cap="none" dirty="0">
                <a:solidFill>
                  <a:schemeClr val="dk2"/>
                </a:solidFill>
                <a:latin typeface="Arial"/>
                <a:ea typeface="Arial"/>
                <a:cs typeface="Arial"/>
                <a:sym typeface="Arial"/>
              </a:rPr>
              <a:t> </a:t>
            </a:r>
            <a:endParaRPr sz="1400" b="0" i="0" u="none" strike="noStrike" cap="none" dirty="0">
              <a:solidFill>
                <a:schemeClr val="dk2"/>
              </a:solidFill>
              <a:latin typeface="Arial"/>
              <a:ea typeface="Arial"/>
              <a:cs typeface="Arial"/>
              <a:sym typeface="Arial"/>
            </a:endParaRPr>
          </a:p>
        </p:txBody>
      </p:sp>
      <p:grpSp>
        <p:nvGrpSpPr>
          <p:cNvPr id="2" name="Ryhmä 1">
            <a:extLst>
              <a:ext uri="{FF2B5EF4-FFF2-40B4-BE49-F238E27FC236}">
                <a16:creationId xmlns:a16="http://schemas.microsoft.com/office/drawing/2014/main" id="{5A552F56-0A7E-DD8E-4A3A-E0F265FA03F3}"/>
              </a:ext>
              <a:ext uri="{C183D7F6-B498-43B3-948B-1728B52AA6E4}">
                <adec:decorative xmlns:adec="http://schemas.microsoft.com/office/drawing/2017/decorative" val="1"/>
              </a:ext>
            </a:extLst>
          </p:cNvPr>
          <p:cNvGrpSpPr/>
          <p:nvPr/>
        </p:nvGrpSpPr>
        <p:grpSpPr>
          <a:xfrm>
            <a:off x="8037140" y="356500"/>
            <a:ext cx="705585" cy="661225"/>
            <a:chOff x="7828640" y="400763"/>
            <a:chExt cx="705585" cy="661225"/>
          </a:xfrm>
        </p:grpSpPr>
        <p:pic>
          <p:nvPicPr>
            <p:cNvPr id="3" name="Google Shape;307;p33">
              <a:extLst>
                <a:ext uri="{FF2B5EF4-FFF2-40B4-BE49-F238E27FC236}">
                  <a16:creationId xmlns:a16="http://schemas.microsoft.com/office/drawing/2014/main" id="{E15ED6DD-D78A-D786-21C6-2F37F99326CD}"/>
                </a:ext>
              </a:extLst>
            </p:cNvPr>
            <p:cNvPicPr preferRelativeResize="0"/>
            <p:nvPr/>
          </p:nvPicPr>
          <p:blipFill rotWithShape="1">
            <a:blip r:embed="rId4">
              <a:alphaModFix/>
            </a:blip>
            <a:srcRect/>
            <a:stretch/>
          </p:blipFill>
          <p:spPr>
            <a:xfrm>
              <a:off x="7828640" y="400763"/>
              <a:ext cx="705585" cy="661225"/>
            </a:xfrm>
            <a:prstGeom prst="rect">
              <a:avLst/>
            </a:prstGeom>
            <a:noFill/>
            <a:ln>
              <a:noFill/>
            </a:ln>
          </p:spPr>
        </p:pic>
        <p:pic>
          <p:nvPicPr>
            <p:cNvPr id="4" name="Google Shape;308;p33">
              <a:extLst>
                <a:ext uri="{FF2B5EF4-FFF2-40B4-BE49-F238E27FC236}">
                  <a16:creationId xmlns:a16="http://schemas.microsoft.com/office/drawing/2014/main" id="{8D6353DC-C21B-6F73-06B4-CC1D4E9DBCF8}"/>
                </a:ext>
              </a:extLst>
            </p:cNvPr>
            <p:cNvPicPr preferRelativeResize="0"/>
            <p:nvPr/>
          </p:nvPicPr>
          <p:blipFill rotWithShape="1">
            <a:blip r:embed="rId5">
              <a:alphaModFix/>
            </a:blip>
            <a:srcRect/>
            <a:stretch/>
          </p:blipFill>
          <p:spPr>
            <a:xfrm>
              <a:off x="8014626" y="622949"/>
              <a:ext cx="333625" cy="312625"/>
            </a:xfrm>
            <a:prstGeom prst="rect">
              <a:avLst/>
            </a:prstGeom>
            <a:noFill/>
            <a:ln>
              <a:noFill/>
            </a:ln>
          </p:spPr>
        </p:pic>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3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Digital preservation of data in Finland</a:t>
            </a:r>
            <a:endParaRPr dirty="0">
              <a:solidFill>
                <a:srgbClr val="008568"/>
              </a:solidFill>
            </a:endParaRPr>
          </a:p>
        </p:txBody>
      </p:sp>
      <p:sp>
        <p:nvSpPr>
          <p:cNvPr id="322" name="Google Shape;322;p35"/>
          <p:cNvSpPr txBox="1">
            <a:spLocks noGrp="1"/>
          </p:cNvSpPr>
          <p:nvPr>
            <p:ph type="body" idx="1"/>
          </p:nvPr>
        </p:nvSpPr>
        <p:spPr>
          <a:xfrm>
            <a:off x="311700" y="1061975"/>
            <a:ext cx="8634600" cy="3863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GB" sz="1600" b="1" i="0" u="none" dirty="0">
                <a:solidFill>
                  <a:srgbClr val="595959"/>
                </a:solidFill>
              </a:rPr>
              <a:t>Digital preservation of research data</a:t>
            </a:r>
            <a:r>
              <a:rPr lang="en-GB" sz="1600" b="0" i="1" u="none" dirty="0">
                <a:solidFill>
                  <a:srgbClr val="595959"/>
                </a:solidFill>
              </a:rPr>
              <a:t> </a:t>
            </a:r>
            <a:r>
              <a:rPr lang="en-GB" sz="1600" b="0" i="0" u="none" dirty="0">
                <a:solidFill>
                  <a:srgbClr val="595959"/>
                </a:solidFill>
              </a:rPr>
              <a:t>means that</a:t>
            </a:r>
            <a:r>
              <a:rPr lang="en-GB" sz="1600" b="0" i="0" u="none" dirty="0">
                <a:solidFill>
                  <a:srgbClr val="595959"/>
                </a:solidFill>
                <a:highlight>
                  <a:srgbClr val="FDFDFD"/>
                </a:highlight>
              </a:rPr>
              <a:t> the understandability of the </a:t>
            </a:r>
            <a:r>
              <a:rPr lang="en-GB" sz="1600" dirty="0">
                <a:solidFill>
                  <a:srgbClr val="595959"/>
                </a:solidFill>
                <a:highlight>
                  <a:srgbClr val="FDFDFD"/>
                </a:highlight>
              </a:rPr>
              <a:t>data</a:t>
            </a:r>
            <a:r>
              <a:rPr lang="en-GB" sz="1600" b="0" i="0" u="none" dirty="0">
                <a:solidFill>
                  <a:srgbClr val="595959"/>
                </a:solidFill>
                <a:highlight>
                  <a:srgbClr val="FDFDFD"/>
                </a:highlight>
              </a:rPr>
              <a:t> is preserved essentially permanently. </a:t>
            </a:r>
            <a:r>
              <a:rPr lang="en-GB" sz="1600" b="0" i="0" u="none" dirty="0">
                <a:highlight>
                  <a:srgbClr val="FDFDFD"/>
                </a:highlight>
              </a:rPr>
              <a:t>Changes in hardware, software and researcher generations and research paradigms are taken into account by editing the data when necessary.</a:t>
            </a:r>
            <a:endParaRPr sz="1600" dirty="0">
              <a:solidFill>
                <a:srgbClr val="595959"/>
              </a:solidFill>
              <a:highlight>
                <a:srgbClr val="FDFDFD"/>
              </a:highlight>
            </a:endParaRPr>
          </a:p>
          <a:p>
            <a:pPr marL="0" lvl="0" indent="0" algn="l" rtl="0">
              <a:lnSpc>
                <a:spcPct val="115000"/>
              </a:lnSpc>
              <a:spcBef>
                <a:spcPts val="1200"/>
              </a:spcBef>
              <a:spcAft>
                <a:spcPts val="0"/>
              </a:spcAft>
              <a:buSzPts val="1800"/>
              <a:buNone/>
            </a:pPr>
            <a:r>
              <a:rPr lang="en-GB" sz="1600" b="0" i="0" u="none" dirty="0"/>
              <a:t>Data classified as valuable must be preserved for as long as possible. Assessing the value of data involves many dimensions, which were discussed in the previous chapter. </a:t>
            </a:r>
            <a:endParaRPr sz="1600" dirty="0"/>
          </a:p>
          <a:p>
            <a:pPr marL="457200" lvl="0" indent="-298450" algn="l" rtl="0">
              <a:lnSpc>
                <a:spcPct val="115000"/>
              </a:lnSpc>
              <a:spcBef>
                <a:spcPts val="1200"/>
              </a:spcBef>
              <a:spcAft>
                <a:spcPts val="0"/>
              </a:spcAft>
              <a:buSzPts val="1100"/>
              <a:buChar char="●"/>
            </a:pPr>
            <a:r>
              <a:rPr lang="en-GB" sz="1100" b="0" i="0" u="none" dirty="0"/>
              <a:t>The value of the data and any questions related to legal matters and ownership must be taken into account when planning the research in order to make the digital preservation transfer process as painless as possible.</a:t>
            </a:r>
            <a:endParaRPr sz="1100" dirty="0"/>
          </a:p>
          <a:p>
            <a:pPr marL="0" lvl="0" indent="0" algn="l" rtl="0">
              <a:lnSpc>
                <a:spcPct val="115000"/>
              </a:lnSpc>
              <a:spcBef>
                <a:spcPts val="1200"/>
              </a:spcBef>
              <a:spcAft>
                <a:spcPts val="1200"/>
              </a:spcAft>
              <a:buSzPts val="1800"/>
              <a:buNone/>
            </a:pPr>
            <a:r>
              <a:rPr lang="en-GB" sz="1500" b="0" i="0" u="none" dirty="0"/>
              <a:t>In Finland, digital preservation is provided to organisations by operators such as the PAS service of CSC. </a:t>
            </a:r>
            <a:r>
              <a:rPr lang="en-GB" sz="1500" b="0" i="0" u="sng" dirty="0">
                <a:solidFill>
                  <a:srgbClr val="0097A7"/>
                </a:solidFill>
                <a:hlinkClick r:id="rId3">
                  <a:extLst>
                    <a:ext uri="{A12FA001-AC4F-418D-AE19-62706E023703}">
                      <ahyp:hlinkClr xmlns:ahyp="http://schemas.microsoft.com/office/drawing/2018/hyperlinkcolor" val="tx"/>
                    </a:ext>
                  </a:extLst>
                </a:hlinkClick>
              </a:rPr>
              <a:t>The Fairdata PAS service</a:t>
            </a:r>
            <a:r>
              <a:rPr lang="en-GB" sz="1500" b="0" i="0" u="none" dirty="0"/>
              <a:t> was developed for the digital preservation of research data. </a:t>
            </a:r>
            <a:r>
              <a:rPr lang="en-GB" sz="1500" b="0" i="0" u="none" dirty="0">
                <a:highlight>
                  <a:srgbClr val="FDFDFD"/>
                </a:highlight>
              </a:rPr>
              <a:t>Transferring </a:t>
            </a:r>
            <a:r>
              <a:rPr lang="en-GB" sz="1500" dirty="0">
                <a:highlight>
                  <a:srgbClr val="FDFDFD"/>
                </a:highlight>
              </a:rPr>
              <a:t>data</a:t>
            </a:r>
            <a:r>
              <a:rPr lang="en-GB" sz="1500" b="0" i="0" u="none" dirty="0">
                <a:highlight>
                  <a:srgbClr val="FDFDFD"/>
                </a:highlight>
              </a:rPr>
              <a:t> to the Fairdata PAS service always requires an agreement between the organisation and the Ministry of Education and Culture – i.e., from the researcher’s perspective, the path towards utilising the service starts with negotiations with the researcher’s organisation.</a:t>
            </a:r>
            <a:endParaRPr sz="1500" dirty="0"/>
          </a:p>
        </p:txBody>
      </p:sp>
      <p:grpSp>
        <p:nvGrpSpPr>
          <p:cNvPr id="2" name="Ryhmä 1">
            <a:extLst>
              <a:ext uri="{FF2B5EF4-FFF2-40B4-BE49-F238E27FC236}">
                <a16:creationId xmlns:a16="http://schemas.microsoft.com/office/drawing/2014/main" id="{84E06013-B81A-3096-C250-3B25592BE46A}"/>
              </a:ext>
              <a:ext uri="{C183D7F6-B498-43B3-948B-1728B52AA6E4}">
                <adec:decorative xmlns:adec="http://schemas.microsoft.com/office/drawing/2017/decorative" val="1"/>
              </a:ext>
            </a:extLst>
          </p:cNvPr>
          <p:cNvGrpSpPr/>
          <p:nvPr/>
        </p:nvGrpSpPr>
        <p:grpSpPr>
          <a:xfrm>
            <a:off x="8029968" y="445025"/>
            <a:ext cx="705585" cy="661225"/>
            <a:chOff x="7828640" y="400763"/>
            <a:chExt cx="705585" cy="661225"/>
          </a:xfrm>
        </p:grpSpPr>
        <p:pic>
          <p:nvPicPr>
            <p:cNvPr id="3" name="Google Shape;307;p33">
              <a:extLst>
                <a:ext uri="{FF2B5EF4-FFF2-40B4-BE49-F238E27FC236}">
                  <a16:creationId xmlns:a16="http://schemas.microsoft.com/office/drawing/2014/main" id="{15DA9F39-F08D-C4A7-9A18-61449DB65860}"/>
                </a:ext>
              </a:extLst>
            </p:cNvPr>
            <p:cNvPicPr preferRelativeResize="0"/>
            <p:nvPr/>
          </p:nvPicPr>
          <p:blipFill rotWithShape="1">
            <a:blip r:embed="rId4">
              <a:alphaModFix/>
            </a:blip>
            <a:srcRect/>
            <a:stretch/>
          </p:blipFill>
          <p:spPr>
            <a:xfrm>
              <a:off x="7828640" y="400763"/>
              <a:ext cx="705585" cy="661225"/>
            </a:xfrm>
            <a:prstGeom prst="rect">
              <a:avLst/>
            </a:prstGeom>
            <a:noFill/>
            <a:ln>
              <a:noFill/>
            </a:ln>
          </p:spPr>
        </p:pic>
        <p:pic>
          <p:nvPicPr>
            <p:cNvPr id="4" name="Google Shape;308;p33">
              <a:extLst>
                <a:ext uri="{FF2B5EF4-FFF2-40B4-BE49-F238E27FC236}">
                  <a16:creationId xmlns:a16="http://schemas.microsoft.com/office/drawing/2014/main" id="{F1E18FF8-9673-4DD4-2FFD-4081874E63B5}"/>
                </a:ext>
              </a:extLst>
            </p:cNvPr>
            <p:cNvPicPr preferRelativeResize="0"/>
            <p:nvPr/>
          </p:nvPicPr>
          <p:blipFill rotWithShape="1">
            <a:blip r:embed="rId5">
              <a:alphaModFix/>
            </a:blip>
            <a:srcRect/>
            <a:stretch/>
          </p:blipFill>
          <p:spPr>
            <a:xfrm>
              <a:off x="8014626" y="622949"/>
              <a:ext cx="333625" cy="312625"/>
            </a:xfrm>
            <a:prstGeom prst="rect">
              <a:avLst/>
            </a:prstGeom>
            <a:noFill/>
            <a:ln>
              <a:noFill/>
            </a:ln>
          </p:spPr>
        </p:pic>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36"/>
          <p:cNvSpPr txBox="1">
            <a:spLocks noGrp="1"/>
          </p:cNvSpPr>
          <p:nvPr>
            <p:ph type="title"/>
          </p:nvPr>
        </p:nvSpPr>
        <p:spPr>
          <a:xfrm>
            <a:off x="229051" y="139731"/>
            <a:ext cx="81192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CHECKLIST: Are you up to date on data matters?</a:t>
            </a:r>
            <a:endParaRPr dirty="0">
              <a:solidFill>
                <a:srgbClr val="008568"/>
              </a:solidFill>
            </a:endParaRPr>
          </a:p>
        </p:txBody>
      </p:sp>
      <p:sp>
        <p:nvSpPr>
          <p:cNvPr id="330" name="Google Shape;330;p36"/>
          <p:cNvSpPr txBox="1">
            <a:spLocks noGrp="1"/>
          </p:cNvSpPr>
          <p:nvPr>
            <p:ph type="body" idx="1"/>
          </p:nvPr>
        </p:nvSpPr>
        <p:spPr>
          <a:xfrm>
            <a:off x="311700" y="712431"/>
            <a:ext cx="8520600" cy="36603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0"/>
              </a:spcBef>
              <a:spcAft>
                <a:spcPts val="0"/>
              </a:spcAft>
              <a:buSzPts val="1500"/>
              <a:buAutoNum type="arabicPeriod"/>
            </a:pPr>
            <a:r>
              <a:rPr lang="en-GB" sz="1500" b="0" i="0" u="none" dirty="0"/>
              <a:t>Plan carefully: What are the valuable outputs suitable for storage that are important</a:t>
            </a:r>
            <a:br>
              <a:rPr lang="en-GB" sz="1500" dirty="0"/>
            </a:br>
            <a:r>
              <a:rPr lang="en-GB" sz="1500" b="0" i="0" u="none" dirty="0"/>
              <a:t> in terms of repeatability and responsibility? </a:t>
            </a:r>
            <a:endParaRPr sz="1500" dirty="0"/>
          </a:p>
          <a:p>
            <a:pPr marL="457200" lvl="0" indent="-323850" algn="l" rtl="0">
              <a:lnSpc>
                <a:spcPct val="115000"/>
              </a:lnSpc>
              <a:spcBef>
                <a:spcPts val="0"/>
              </a:spcBef>
              <a:spcAft>
                <a:spcPts val="0"/>
              </a:spcAft>
              <a:buSzPts val="1500"/>
              <a:buAutoNum type="arabicPeriod"/>
            </a:pPr>
            <a:r>
              <a:rPr lang="en-GB" sz="1500" b="0" i="0" u="none" dirty="0"/>
              <a:t>Are all contractual, maintenance and usage right matters in order for </a:t>
            </a:r>
            <a:r>
              <a:rPr lang="en-GB" sz="1500" dirty="0"/>
              <a:t>possible </a:t>
            </a:r>
            <a:r>
              <a:rPr lang="en-GB" sz="1500" b="0" i="0" u="none" dirty="0"/>
              <a:t>future use?</a:t>
            </a:r>
            <a:endParaRPr sz="1500" dirty="0"/>
          </a:p>
          <a:p>
            <a:pPr marL="457200" lvl="0" indent="-323850" algn="l" rtl="0">
              <a:lnSpc>
                <a:spcPct val="115000"/>
              </a:lnSpc>
              <a:spcBef>
                <a:spcPts val="0"/>
              </a:spcBef>
              <a:spcAft>
                <a:spcPts val="0"/>
              </a:spcAft>
              <a:buSzPts val="1500"/>
              <a:buAutoNum type="arabicPeriod"/>
            </a:pPr>
            <a:r>
              <a:rPr lang="en-GB" sz="1500" b="0" i="0" u="none" dirty="0"/>
              <a:t>How long should different outputs be preserved and when are materials potentially destroyed, e.g. unnecessary versions? The requirements of the funder and background organisations are a factor.</a:t>
            </a:r>
            <a:endParaRPr sz="1500" dirty="0"/>
          </a:p>
          <a:p>
            <a:pPr marL="457200" lvl="0" indent="-323850" algn="l" rtl="0">
              <a:lnSpc>
                <a:spcPct val="115000"/>
              </a:lnSpc>
              <a:spcBef>
                <a:spcPts val="0"/>
              </a:spcBef>
              <a:spcAft>
                <a:spcPts val="0"/>
              </a:spcAft>
              <a:buSzPts val="1500"/>
              <a:buAutoNum type="arabicPeriod"/>
            </a:pPr>
            <a:r>
              <a:rPr lang="en-GB" sz="1500" b="0" i="0" u="none" dirty="0"/>
              <a:t>Are the publication and storage services of your choosing reliable, suitable for your materials, adhering to the FAIR principles and, preferably, discipline-specific?</a:t>
            </a:r>
            <a:endParaRPr sz="1500" dirty="0"/>
          </a:p>
          <a:p>
            <a:pPr marL="457200" lvl="0" indent="-323850" algn="l" rtl="0">
              <a:lnSpc>
                <a:spcPct val="115000"/>
              </a:lnSpc>
              <a:spcBef>
                <a:spcPts val="0"/>
              </a:spcBef>
              <a:spcAft>
                <a:spcPts val="0"/>
              </a:spcAft>
              <a:buSzPts val="1500"/>
              <a:buAutoNum type="arabicPeriod"/>
            </a:pPr>
            <a:r>
              <a:rPr lang="en-GB" sz="1500" b="0" i="0" u="none" dirty="0"/>
              <a:t>Have you considered future users when compiling and documenting your materials?</a:t>
            </a:r>
            <a:endParaRPr sz="1500" dirty="0"/>
          </a:p>
          <a:p>
            <a:pPr marL="457200" lvl="0" indent="-323850" algn="l" rtl="0">
              <a:lnSpc>
                <a:spcPct val="115000"/>
              </a:lnSpc>
              <a:spcBef>
                <a:spcPts val="0"/>
              </a:spcBef>
              <a:spcAft>
                <a:spcPts val="0"/>
              </a:spcAft>
              <a:buSzPts val="1500"/>
              <a:buAutoNum type="arabicPeriod"/>
            </a:pPr>
            <a:r>
              <a:rPr lang="en-GB" sz="1500" b="0" i="0" u="none" dirty="0"/>
              <a:t>Have you considered that the data may require digital preservation in order to facilitate reuse, in accordance with its cultural heritage value or the funder’s requirements? </a:t>
            </a:r>
            <a:endParaRPr sz="1500" dirty="0"/>
          </a:p>
          <a:p>
            <a:pPr marL="457200" lvl="0" indent="-323850" algn="l" rtl="0">
              <a:lnSpc>
                <a:spcPct val="115000"/>
              </a:lnSpc>
              <a:spcBef>
                <a:spcPts val="0"/>
              </a:spcBef>
              <a:spcAft>
                <a:spcPts val="0"/>
              </a:spcAft>
              <a:buSzPts val="1500"/>
              <a:buAutoNum type="arabicPeriod"/>
            </a:pPr>
            <a:r>
              <a:rPr lang="en-GB" sz="1500" b="0" i="0" u="none" dirty="0"/>
              <a:t>Have you reported having data worth digital preservation to your background organisation?</a:t>
            </a:r>
            <a:endParaRPr sz="1500" dirty="0"/>
          </a:p>
          <a:p>
            <a:pPr marL="457200" lvl="0" indent="-323850" algn="l" rtl="0">
              <a:lnSpc>
                <a:spcPct val="115000"/>
              </a:lnSpc>
              <a:spcBef>
                <a:spcPts val="0"/>
              </a:spcBef>
              <a:spcAft>
                <a:spcPts val="0"/>
              </a:spcAft>
              <a:buSzPts val="1500"/>
              <a:buAutoNum type="arabicPeriod"/>
            </a:pPr>
            <a:r>
              <a:rPr lang="en-GB" sz="1500" b="0" i="0" u="none" dirty="0"/>
              <a:t>Have you informed the research subjects of how the materials will be shared, stored and published?</a:t>
            </a:r>
            <a:endParaRPr sz="1500" dirty="0"/>
          </a:p>
          <a:p>
            <a:pPr marL="457200" lvl="0" indent="-323850" algn="l" rtl="0">
              <a:lnSpc>
                <a:spcPct val="95000"/>
              </a:lnSpc>
              <a:spcBef>
                <a:spcPts val="0"/>
              </a:spcBef>
              <a:spcAft>
                <a:spcPts val="0"/>
              </a:spcAft>
              <a:buSzPts val="1500"/>
              <a:buAutoNum type="arabicPeriod"/>
            </a:pPr>
            <a:r>
              <a:rPr lang="en-GB" sz="1500" b="0" i="0" u="none" dirty="0"/>
              <a:t>Have you remembered to refer to the data in the publications in which you have used it?</a:t>
            </a:r>
            <a:endParaRPr sz="1500" dirty="0"/>
          </a:p>
        </p:txBody>
      </p:sp>
      <p:grpSp>
        <p:nvGrpSpPr>
          <p:cNvPr id="2" name="Ryhmä 1">
            <a:extLst>
              <a:ext uri="{FF2B5EF4-FFF2-40B4-BE49-F238E27FC236}">
                <a16:creationId xmlns:a16="http://schemas.microsoft.com/office/drawing/2014/main" id="{66C37D32-EB4F-398E-CBCB-B9796213E365}"/>
              </a:ext>
              <a:ext uri="{C183D7F6-B498-43B3-948B-1728B52AA6E4}">
                <adec:decorative xmlns:adec="http://schemas.microsoft.com/office/drawing/2017/decorative" val="1"/>
              </a:ext>
            </a:extLst>
          </p:cNvPr>
          <p:cNvGrpSpPr/>
          <p:nvPr/>
        </p:nvGrpSpPr>
        <p:grpSpPr>
          <a:xfrm>
            <a:off x="8126715" y="272268"/>
            <a:ext cx="705585" cy="661225"/>
            <a:chOff x="7828640" y="400763"/>
            <a:chExt cx="705585" cy="661225"/>
          </a:xfrm>
        </p:grpSpPr>
        <p:pic>
          <p:nvPicPr>
            <p:cNvPr id="3" name="Google Shape;307;p33">
              <a:extLst>
                <a:ext uri="{FF2B5EF4-FFF2-40B4-BE49-F238E27FC236}">
                  <a16:creationId xmlns:a16="http://schemas.microsoft.com/office/drawing/2014/main" id="{58536A85-E4C9-BDC1-DB02-7EA0D29C69B2}"/>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4" name="Google Shape;308;p33">
              <a:extLst>
                <a:ext uri="{FF2B5EF4-FFF2-40B4-BE49-F238E27FC236}">
                  <a16:creationId xmlns:a16="http://schemas.microsoft.com/office/drawing/2014/main" id="{A7202761-6D6A-CF60-796E-0DAA06F72B89}"/>
                </a:ext>
              </a:extLst>
            </p:cNvPr>
            <p:cNvPicPr preferRelativeResize="0"/>
            <p:nvPr/>
          </p:nvPicPr>
          <p:blipFill rotWithShape="1">
            <a:blip r:embed="rId4">
              <a:alphaModFix/>
            </a:blip>
            <a:srcRect/>
            <a:stretch/>
          </p:blipFill>
          <p:spPr>
            <a:xfrm>
              <a:off x="8014626" y="622949"/>
              <a:ext cx="333625" cy="312625"/>
            </a:xfrm>
            <a:prstGeom prst="rect">
              <a:avLst/>
            </a:prstGeom>
            <a:noFill/>
            <a:ln>
              <a:noFill/>
            </a:ln>
          </p:spPr>
        </p:pic>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7"/>
          <p:cNvSpPr txBox="1">
            <a:spLocks noGrp="1"/>
          </p:cNvSpPr>
          <p:nvPr>
            <p:ph type="title"/>
          </p:nvPr>
        </p:nvSpPr>
        <p:spPr>
          <a:xfrm>
            <a:off x="311700" y="492913"/>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Authors</a:t>
            </a:r>
            <a:endParaRPr dirty="0">
              <a:solidFill>
                <a:srgbClr val="008568"/>
              </a:solidFill>
            </a:endParaRPr>
          </a:p>
        </p:txBody>
      </p:sp>
      <p:sp>
        <p:nvSpPr>
          <p:cNvPr id="338" name="Google Shape;338;p37"/>
          <p:cNvSpPr txBox="1">
            <a:spLocks noGrp="1"/>
          </p:cNvSpPr>
          <p:nvPr>
            <p:ph type="body" idx="1"/>
          </p:nvPr>
        </p:nvSpPr>
        <p:spPr>
          <a:xfrm>
            <a:off x="311700" y="1152475"/>
            <a:ext cx="36711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en-GB" b="0" i="0" u="sng" dirty="0">
                <a:solidFill>
                  <a:schemeClr val="hlink"/>
                </a:solidFill>
                <a:hlinkClick r:id="rId3"/>
              </a:rPr>
              <a:t>Anneli Lehtisalo</a:t>
            </a:r>
            <a:endParaRPr dirty="0"/>
          </a:p>
          <a:p>
            <a:pPr marL="0" lvl="0" indent="0" algn="l" rtl="0">
              <a:lnSpc>
                <a:spcPct val="100000"/>
              </a:lnSpc>
              <a:spcBef>
                <a:spcPts val="0"/>
              </a:spcBef>
              <a:spcAft>
                <a:spcPts val="0"/>
              </a:spcAft>
              <a:buSzPts val="1800"/>
              <a:buNone/>
            </a:pPr>
            <a:r>
              <a:rPr lang="en-GB" b="0" i="0" u="sng" dirty="0">
                <a:solidFill>
                  <a:schemeClr val="hlink"/>
                </a:solidFill>
                <a:hlinkClick r:id="rId4"/>
              </a:rPr>
              <a:t>Ari Asmi</a:t>
            </a:r>
            <a:endParaRPr dirty="0"/>
          </a:p>
          <a:p>
            <a:pPr marL="0" lvl="0" indent="0" algn="l" rtl="0">
              <a:lnSpc>
                <a:spcPct val="100000"/>
              </a:lnSpc>
              <a:spcBef>
                <a:spcPts val="0"/>
              </a:spcBef>
              <a:spcAft>
                <a:spcPts val="0"/>
              </a:spcAft>
              <a:buSzPts val="1800"/>
              <a:buNone/>
            </a:pPr>
            <a:r>
              <a:rPr lang="en-GB" b="0" i="0" u="sng" dirty="0">
                <a:solidFill>
                  <a:schemeClr val="hlink"/>
                </a:solidFill>
                <a:hlinkClick r:id="rId5"/>
              </a:rPr>
              <a:t>Hanna Koivula</a:t>
            </a:r>
            <a:endParaRPr dirty="0"/>
          </a:p>
          <a:p>
            <a:pPr marL="0" lvl="0" indent="0" algn="l" rtl="0">
              <a:lnSpc>
                <a:spcPct val="100000"/>
              </a:lnSpc>
              <a:spcBef>
                <a:spcPts val="0"/>
              </a:spcBef>
              <a:spcAft>
                <a:spcPts val="0"/>
              </a:spcAft>
              <a:buSzPts val="1800"/>
              <a:buNone/>
            </a:pPr>
            <a:r>
              <a:rPr lang="en-GB" b="0" i="0" u="sng" dirty="0"/>
              <a:t>Heidi Troberg</a:t>
            </a:r>
            <a:endParaRPr dirty="0"/>
          </a:p>
          <a:p>
            <a:pPr marL="0" lvl="0" indent="0" algn="l" rtl="0">
              <a:lnSpc>
                <a:spcPct val="100000"/>
              </a:lnSpc>
              <a:spcBef>
                <a:spcPts val="0"/>
              </a:spcBef>
              <a:spcAft>
                <a:spcPts val="0"/>
              </a:spcAft>
              <a:buSzPts val="1800"/>
              <a:buNone/>
            </a:pPr>
            <a:r>
              <a:rPr lang="en-GB" b="0" i="0" u="sng" dirty="0">
                <a:solidFill>
                  <a:schemeClr val="hlink"/>
                </a:solidFill>
                <a:hlinkClick r:id="rId6"/>
              </a:rPr>
              <a:t>Jessica Parland-von Essen</a:t>
            </a:r>
            <a:endParaRPr dirty="0"/>
          </a:p>
          <a:p>
            <a:pPr marL="0" lvl="0" indent="0" algn="l" rtl="0">
              <a:lnSpc>
                <a:spcPct val="100000"/>
              </a:lnSpc>
              <a:spcBef>
                <a:spcPts val="0"/>
              </a:spcBef>
              <a:spcAft>
                <a:spcPts val="0"/>
              </a:spcAft>
              <a:buSzPts val="1800"/>
              <a:buNone/>
            </a:pPr>
            <a:r>
              <a:rPr lang="en-GB" b="0" i="0" u="sng" dirty="0">
                <a:solidFill>
                  <a:schemeClr val="hlink"/>
                </a:solidFill>
                <a:hlinkClick r:id="rId7"/>
              </a:rPr>
              <a:t>Juha Hakala</a:t>
            </a:r>
            <a:endParaRPr dirty="0"/>
          </a:p>
          <a:p>
            <a:pPr marL="0" lvl="0" indent="0" algn="l" rtl="0">
              <a:lnSpc>
                <a:spcPct val="100000"/>
              </a:lnSpc>
              <a:spcBef>
                <a:spcPts val="0"/>
              </a:spcBef>
              <a:spcAft>
                <a:spcPts val="0"/>
              </a:spcAft>
              <a:buSzPts val="1800"/>
              <a:buNone/>
            </a:pPr>
            <a:r>
              <a:rPr lang="en-GB" b="0" i="0" u="sng" dirty="0">
                <a:solidFill>
                  <a:schemeClr val="hlink"/>
                </a:solidFill>
                <a:hlinkClick r:id="rId8"/>
              </a:rPr>
              <a:t>Katja Laine</a:t>
            </a:r>
            <a:endParaRPr dirty="0"/>
          </a:p>
          <a:p>
            <a:pPr marL="0" lvl="0" indent="0" algn="l" rtl="0">
              <a:lnSpc>
                <a:spcPct val="100000"/>
              </a:lnSpc>
              <a:spcBef>
                <a:spcPts val="0"/>
              </a:spcBef>
              <a:spcAft>
                <a:spcPts val="0"/>
              </a:spcAft>
              <a:buSzPts val="1800"/>
              <a:buNone/>
            </a:pPr>
            <a:r>
              <a:rPr lang="en-GB" b="0" i="0" u="sng" dirty="0">
                <a:solidFill>
                  <a:schemeClr val="hlink"/>
                </a:solidFill>
                <a:hlinkClick r:id="rId9"/>
              </a:rPr>
              <a:t>Maria Söderholm</a:t>
            </a:r>
            <a:endParaRPr dirty="0"/>
          </a:p>
          <a:p>
            <a:pPr marL="0" lvl="0" indent="0" algn="l" rtl="0">
              <a:lnSpc>
                <a:spcPct val="100000"/>
              </a:lnSpc>
              <a:spcBef>
                <a:spcPts val="0"/>
              </a:spcBef>
              <a:spcAft>
                <a:spcPts val="0"/>
              </a:spcAft>
              <a:buSzPts val="1800"/>
              <a:buNone/>
            </a:pPr>
            <a:r>
              <a:rPr lang="en-GB" b="0" i="0" u="sng" dirty="0">
                <a:solidFill>
                  <a:schemeClr val="hlink"/>
                </a:solidFill>
                <a:hlinkClick r:id="rId10"/>
              </a:rPr>
              <a:t>Marjut Vuorinen</a:t>
            </a:r>
            <a:endParaRPr dirty="0"/>
          </a:p>
          <a:p>
            <a:pPr marL="0" lvl="0" indent="0" algn="l" rtl="0">
              <a:lnSpc>
                <a:spcPct val="100000"/>
              </a:lnSpc>
              <a:spcBef>
                <a:spcPts val="0"/>
              </a:spcBef>
              <a:spcAft>
                <a:spcPts val="0"/>
              </a:spcAft>
              <a:buSzPts val="1800"/>
              <a:buNone/>
            </a:pPr>
            <a:r>
              <a:rPr lang="en-GB" b="0" i="0" u="sng" dirty="0">
                <a:solidFill>
                  <a:schemeClr val="hlink"/>
                </a:solidFill>
                <a:hlinkClick r:id="rId11"/>
              </a:rPr>
              <a:t>Mika Virtanen</a:t>
            </a:r>
            <a:endParaRPr dirty="0"/>
          </a:p>
          <a:p>
            <a:pPr marL="0" lvl="0" indent="0" algn="l" rtl="0">
              <a:lnSpc>
                <a:spcPct val="115000"/>
              </a:lnSpc>
              <a:spcBef>
                <a:spcPts val="0"/>
              </a:spcBef>
              <a:spcAft>
                <a:spcPts val="1200"/>
              </a:spcAft>
              <a:buSzPts val="1800"/>
              <a:buNone/>
            </a:pPr>
            <a:endParaRPr dirty="0"/>
          </a:p>
        </p:txBody>
      </p:sp>
      <p:sp>
        <p:nvSpPr>
          <p:cNvPr id="339" name="Google Shape;339;p37"/>
          <p:cNvSpPr txBox="1"/>
          <p:nvPr/>
        </p:nvSpPr>
        <p:spPr>
          <a:xfrm>
            <a:off x="4828650" y="1152475"/>
            <a:ext cx="3000000" cy="2955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sng" strike="noStrike" cap="none" dirty="0">
                <a:solidFill>
                  <a:schemeClr val="hlink"/>
                </a:solidFill>
                <a:latin typeface="Arial"/>
                <a:ea typeface="Arial"/>
                <a:cs typeface="Arial"/>
                <a:sym typeface="Arial"/>
                <a:hlinkClick r:id="rId12"/>
              </a:rPr>
              <a:t>Nina-Mari Salminen</a:t>
            </a:r>
            <a:endParaRPr sz="18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GB" sz="1800" b="0" i="0" u="sng" strike="noStrike" cap="none" dirty="0">
                <a:solidFill>
                  <a:schemeClr val="hlink"/>
                </a:solidFill>
                <a:latin typeface="Arial"/>
                <a:ea typeface="Arial"/>
                <a:cs typeface="Arial"/>
                <a:sym typeface="Arial"/>
                <a:hlinkClick r:id="rId13"/>
              </a:rPr>
              <a:t>Pekka Nygren</a:t>
            </a:r>
            <a:endParaRPr sz="18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GB" sz="1800" b="0" i="0" u="sng" strike="noStrike" cap="none" dirty="0">
                <a:solidFill>
                  <a:schemeClr val="hlink"/>
                </a:solidFill>
                <a:latin typeface="Arial"/>
                <a:ea typeface="Arial"/>
                <a:cs typeface="Arial"/>
                <a:sym typeface="Arial"/>
                <a:hlinkClick r:id="rId14"/>
              </a:rPr>
              <a:t>Saila Huuskonen</a:t>
            </a:r>
            <a:endParaRPr sz="18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GB" sz="1800" b="0" i="0" u="sng" strike="noStrike" cap="none" dirty="0">
                <a:solidFill>
                  <a:schemeClr val="hlink"/>
                </a:solidFill>
                <a:latin typeface="Arial"/>
                <a:ea typeface="Arial"/>
                <a:cs typeface="Arial"/>
                <a:sym typeface="Arial"/>
                <a:hlinkClick r:id="rId15"/>
              </a:rPr>
              <a:t>Sonja Sipponen</a:t>
            </a:r>
            <a:endParaRPr sz="18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GB" sz="1800" b="0" i="0" u="sng" strike="noStrike" cap="none" dirty="0">
                <a:solidFill>
                  <a:schemeClr val="hlink"/>
                </a:solidFill>
                <a:latin typeface="Arial"/>
                <a:ea typeface="Arial"/>
                <a:cs typeface="Arial"/>
                <a:sym typeface="Arial"/>
                <a:hlinkClick r:id="rId16"/>
              </a:rPr>
              <a:t>Tanja Lindholm</a:t>
            </a:r>
            <a:endParaRPr sz="18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GB" sz="1800" b="0" i="0" u="sng" strike="noStrike" cap="none" dirty="0">
                <a:solidFill>
                  <a:schemeClr val="hlink"/>
                </a:solidFill>
                <a:latin typeface="Arial"/>
                <a:ea typeface="Arial"/>
                <a:cs typeface="Arial"/>
                <a:sym typeface="Arial"/>
                <a:hlinkClick r:id="rId17"/>
              </a:rPr>
              <a:t>Tarja Mäkinen</a:t>
            </a:r>
            <a:endParaRPr sz="18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GB" sz="1800" b="0" i="0" u="sng" strike="noStrike" cap="none" dirty="0">
                <a:solidFill>
                  <a:schemeClr val="hlink"/>
                </a:solidFill>
                <a:latin typeface="Arial"/>
                <a:ea typeface="Arial"/>
                <a:cs typeface="Arial"/>
                <a:sym typeface="Arial"/>
                <a:hlinkClick r:id="rId18"/>
              </a:rPr>
              <a:t>Timo Taskinen</a:t>
            </a:r>
            <a:endParaRPr sz="18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GB" sz="1800" b="0" i="0" u="sng" strike="noStrike" cap="none" dirty="0">
                <a:solidFill>
                  <a:schemeClr val="hlink"/>
                </a:solidFill>
                <a:latin typeface="Arial"/>
                <a:ea typeface="Arial"/>
                <a:cs typeface="Arial"/>
                <a:sym typeface="Arial"/>
                <a:hlinkClick r:id="rId19"/>
              </a:rPr>
              <a:t>Tomi Rosti</a:t>
            </a:r>
            <a:endParaRPr sz="18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GB" sz="1800" b="0" i="0" u="sng" strike="noStrike" cap="none" dirty="0">
                <a:solidFill>
                  <a:schemeClr val="hlink"/>
                </a:solidFill>
                <a:latin typeface="Arial"/>
                <a:ea typeface="Arial"/>
                <a:cs typeface="Arial"/>
                <a:sym typeface="Arial"/>
                <a:hlinkClick r:id="rId20"/>
              </a:rPr>
              <a:t>Tuomas Alaterä</a:t>
            </a:r>
            <a:endParaRPr sz="1800" b="0" i="0" u="none" strike="noStrike" cap="none"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GB" sz="1800" b="0" i="0" u="sng" strike="noStrike" cap="none" dirty="0">
                <a:solidFill>
                  <a:schemeClr val="hlink"/>
                </a:solidFill>
                <a:latin typeface="Arial"/>
                <a:ea typeface="Arial"/>
                <a:cs typeface="Arial"/>
                <a:sym typeface="Arial"/>
                <a:hlinkClick r:id="rId21"/>
              </a:rPr>
              <a:t>Tuula Pääkkönen</a:t>
            </a:r>
            <a:endParaRPr sz="1400" b="0" i="0" u="none" strike="noStrike" cap="none" dirty="0">
              <a:solidFill>
                <a:srgbClr val="000000"/>
              </a:solidFill>
              <a:latin typeface="Arial"/>
              <a:ea typeface="Arial"/>
              <a:cs typeface="Arial"/>
              <a:sym typeface="Arial"/>
            </a:endParaRPr>
          </a:p>
        </p:txBody>
      </p:sp>
      <p:pic>
        <p:nvPicPr>
          <p:cNvPr id="340" name="Google Shape;340;p37">
            <a:extLst>
              <a:ext uri="{C183D7F6-B498-43B3-948B-1728B52AA6E4}">
                <adec:decorative xmlns:adec="http://schemas.microsoft.com/office/drawing/2017/decorative" val="1"/>
              </a:ext>
            </a:extLst>
          </p:cNvPr>
          <p:cNvPicPr preferRelativeResize="0"/>
          <p:nvPr/>
        </p:nvPicPr>
        <p:blipFill rotWithShape="1">
          <a:blip r:embed="rId22">
            <a:alphaModFix/>
          </a:blip>
          <a:srcRect/>
          <a:stretch/>
        </p:blipFill>
        <p:spPr>
          <a:xfrm>
            <a:off x="7284418" y="3664193"/>
            <a:ext cx="1547880" cy="1479309"/>
          </a:xfrm>
          <a:prstGeom prst="rect">
            <a:avLst/>
          </a:prstGeom>
          <a:noFill/>
          <a:ln>
            <a:noFill/>
          </a:ln>
        </p:spPr>
      </p:pic>
      <p:pic>
        <p:nvPicPr>
          <p:cNvPr id="2" name="Google Shape;57;p1" descr="The National Open Science Coordination logo.">
            <a:extLst>
              <a:ext uri="{FF2B5EF4-FFF2-40B4-BE49-F238E27FC236}">
                <a16:creationId xmlns:a16="http://schemas.microsoft.com/office/drawing/2014/main" id="{0D352B82-98B3-5672-70D1-1DE4F686FD5E}"/>
              </a:ext>
            </a:extLst>
          </p:cNvPr>
          <p:cNvPicPr preferRelativeResize="0"/>
          <p:nvPr/>
        </p:nvPicPr>
        <p:blipFill>
          <a:blip r:embed="rId23"/>
          <a:srcRect/>
          <a:stretch/>
        </p:blipFill>
        <p:spPr>
          <a:xfrm>
            <a:off x="311700" y="4180739"/>
            <a:ext cx="2406448" cy="77627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4"/>
          <p:cNvSpPr txBox="1">
            <a:spLocks noGrp="1"/>
          </p:cNvSpPr>
          <p:nvPr>
            <p:ph type="title"/>
          </p:nvPr>
        </p:nvSpPr>
        <p:spPr>
          <a:xfrm>
            <a:off x="311700" y="445025"/>
            <a:ext cx="60747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What are the FAIR principles?</a:t>
            </a:r>
            <a:endParaRPr dirty="0">
              <a:solidFill>
                <a:srgbClr val="008568"/>
              </a:solidFill>
            </a:endParaRPr>
          </a:p>
        </p:txBody>
      </p:sp>
      <p:sp>
        <p:nvSpPr>
          <p:cNvPr id="81" name="Google Shape;81;p4"/>
          <p:cNvSpPr txBox="1">
            <a:spLocks noGrp="1"/>
          </p:cNvSpPr>
          <p:nvPr>
            <p:ph type="body" idx="1"/>
          </p:nvPr>
        </p:nvSpPr>
        <p:spPr>
          <a:xfrm>
            <a:off x="249850" y="1061975"/>
            <a:ext cx="8579700" cy="3852900"/>
          </a:xfrm>
          <a:prstGeom prst="rect">
            <a:avLst/>
          </a:prstGeom>
          <a:noFill/>
          <a:ln>
            <a:noFill/>
          </a:ln>
        </p:spPr>
        <p:txBody>
          <a:bodyPr spcFirstLastPara="1" wrap="square" lIns="91425" tIns="91425" rIns="91425" bIns="91425" anchor="t" anchorCtr="0">
            <a:normAutofit fontScale="85000" lnSpcReduction="10000"/>
          </a:bodyPr>
          <a:lstStyle/>
          <a:p>
            <a:pPr marL="0" lvl="0" indent="0" algn="l" rtl="0">
              <a:lnSpc>
                <a:spcPct val="115000"/>
              </a:lnSpc>
              <a:spcBef>
                <a:spcPts val="0"/>
              </a:spcBef>
              <a:spcAft>
                <a:spcPts val="0"/>
              </a:spcAft>
              <a:buSzPct val="102418"/>
              <a:buNone/>
            </a:pPr>
            <a:r>
              <a:rPr lang="en-GB" sz="1900" b="0" i="1" u="none" dirty="0">
                <a:solidFill>
                  <a:srgbClr val="595959"/>
                </a:solidFill>
              </a:rPr>
              <a:t>Findability</a:t>
            </a:r>
            <a:r>
              <a:rPr lang="en-GB" sz="1900" b="0" i="0" u="none" dirty="0">
                <a:solidFill>
                  <a:srgbClr val="595959"/>
                </a:solidFill>
              </a:rPr>
              <a:t>, </a:t>
            </a:r>
            <a:r>
              <a:rPr lang="en-GB" sz="1900" b="0" i="1" u="none" dirty="0">
                <a:solidFill>
                  <a:srgbClr val="595959"/>
                </a:solidFill>
              </a:rPr>
              <a:t>Accessibility</a:t>
            </a:r>
            <a:r>
              <a:rPr lang="en-GB" sz="1900" b="0" i="0" u="none" dirty="0">
                <a:solidFill>
                  <a:srgbClr val="595959"/>
                </a:solidFill>
              </a:rPr>
              <a:t>, </a:t>
            </a:r>
            <a:r>
              <a:rPr lang="en-GB" sz="1900" b="0" i="1" u="none" dirty="0">
                <a:solidFill>
                  <a:srgbClr val="595959"/>
                </a:solidFill>
              </a:rPr>
              <a:t>Interoperability</a:t>
            </a:r>
            <a:r>
              <a:rPr lang="en-GB" sz="1900" b="0" i="0" u="none" dirty="0">
                <a:solidFill>
                  <a:srgbClr val="595959"/>
                </a:solidFill>
              </a:rPr>
              <a:t> and </a:t>
            </a:r>
            <a:r>
              <a:rPr lang="en-GB" sz="1900" b="0" i="1" u="none" dirty="0">
                <a:solidFill>
                  <a:srgbClr val="595959"/>
                </a:solidFill>
              </a:rPr>
              <a:t>Reusability</a:t>
            </a:r>
            <a:r>
              <a:rPr lang="en-GB" sz="1900" b="0" i="0" u="none" dirty="0">
                <a:solidFill>
                  <a:srgbClr val="595959"/>
                </a:solidFill>
              </a:rPr>
              <a:t> are objectives that should be taken into account to support good data management, as well as</a:t>
            </a:r>
            <a:r>
              <a:rPr lang="en-GB" sz="1900" b="0" i="0" u="none" dirty="0"/>
              <a:t> the quality and impact of research</a:t>
            </a:r>
            <a:endParaRPr sz="1900" dirty="0"/>
          </a:p>
          <a:p>
            <a:pPr marL="457200" lvl="0" indent="-316737" algn="l" rtl="0">
              <a:lnSpc>
                <a:spcPct val="115000"/>
              </a:lnSpc>
              <a:spcBef>
                <a:spcPts val="1200"/>
              </a:spcBef>
              <a:spcAft>
                <a:spcPts val="0"/>
              </a:spcAft>
              <a:buSzPct val="100000"/>
              <a:buChar char="●"/>
            </a:pPr>
            <a:r>
              <a:rPr lang="en-GB" sz="1500" b="0" i="0" u="none" dirty="0"/>
              <a:t>More on the FAIR principles: </a:t>
            </a:r>
            <a:r>
              <a:rPr lang="en-GB" sz="1500" b="0" i="0" u="sng" dirty="0">
                <a:solidFill>
                  <a:schemeClr val="hlink"/>
                </a:solidFill>
                <a:hlinkClick r:id="rId3"/>
              </a:rPr>
              <a:t>https://www.go-fair.org/fair-principles/</a:t>
            </a:r>
            <a:r>
              <a:rPr lang="en-GB" sz="1500" b="0" i="0" u="none" dirty="0"/>
              <a:t> and </a:t>
            </a:r>
            <a:r>
              <a:rPr lang="en-GB" sz="1500" b="0" i="0" u="sng" dirty="0">
                <a:solidFill>
                  <a:schemeClr val="hlink"/>
                </a:solidFill>
                <a:hlinkClick r:id="rId4"/>
              </a:rPr>
              <a:t>https://www.fairdata.fi/tietoa-fairdatasta/fair-periaatteet/</a:t>
            </a:r>
            <a:r>
              <a:rPr lang="en-GB" sz="1500" b="0" i="0" u="none" dirty="0"/>
              <a:t> </a:t>
            </a:r>
            <a:endParaRPr sz="1500" dirty="0"/>
          </a:p>
          <a:p>
            <a:pPr marL="0" lvl="0" indent="0" algn="l" rtl="0">
              <a:lnSpc>
                <a:spcPct val="115000"/>
              </a:lnSpc>
              <a:spcBef>
                <a:spcPts val="1200"/>
              </a:spcBef>
              <a:spcAft>
                <a:spcPts val="0"/>
              </a:spcAft>
              <a:buSzPct val="102418"/>
              <a:buNone/>
            </a:pPr>
            <a:r>
              <a:rPr lang="en-GB" sz="1900" b="0" i="0" u="none" dirty="0"/>
              <a:t>The FAIR principles are intended for all forms of data, both quantitative and qualitative, and their objective is to ensure that the data is machine-readable and interoperable.</a:t>
            </a:r>
            <a:endParaRPr sz="1900" dirty="0"/>
          </a:p>
          <a:p>
            <a:pPr marL="457200" lvl="0" indent="-316737" algn="l" rtl="0">
              <a:lnSpc>
                <a:spcPct val="115000"/>
              </a:lnSpc>
              <a:spcBef>
                <a:spcPts val="1200"/>
              </a:spcBef>
              <a:spcAft>
                <a:spcPts val="0"/>
              </a:spcAft>
              <a:buSzPct val="100000"/>
              <a:buChar char="●"/>
            </a:pPr>
            <a:r>
              <a:rPr lang="en-GB" sz="1500" b="0" i="0" u="none" dirty="0"/>
              <a:t>The principles also apply to metadata with which data is described and made findable.</a:t>
            </a:r>
            <a:endParaRPr sz="1500" dirty="0"/>
          </a:p>
          <a:p>
            <a:pPr marL="0" lvl="0" indent="0" algn="l" rtl="0">
              <a:lnSpc>
                <a:spcPct val="115000"/>
              </a:lnSpc>
              <a:spcBef>
                <a:spcPts val="1200"/>
              </a:spcBef>
              <a:spcAft>
                <a:spcPts val="1200"/>
              </a:spcAft>
              <a:buSzPct val="102418"/>
              <a:buNone/>
            </a:pPr>
            <a:r>
              <a:rPr lang="en-GB" sz="1900" b="0" i="0" u="none" dirty="0"/>
              <a:t>FAIR data is understandable to people and can also be processed programmatically. For example, a table that is understandable to people in a PDF file is not easy to edit, while a CSV file is. Well-structured data can be combined with other data in the same format, for example, or searched.</a:t>
            </a:r>
            <a:endParaRPr sz="1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5"/>
          <p:cNvSpPr txBox="1">
            <a:spLocks noGrp="1"/>
          </p:cNvSpPr>
          <p:nvPr>
            <p:ph type="title"/>
          </p:nvPr>
        </p:nvSpPr>
        <p:spPr>
          <a:xfrm>
            <a:off x="222800" y="1696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ct val="39285"/>
              <a:buFont typeface="Arial"/>
              <a:buNone/>
            </a:pPr>
            <a:r>
              <a:rPr lang="en-GB" b="0" i="0" u="none" dirty="0">
                <a:solidFill>
                  <a:srgbClr val="008568"/>
                </a:solidFill>
              </a:rPr>
              <a:t>FAIR principles and the researcher</a:t>
            </a:r>
            <a:endParaRPr dirty="0">
              <a:solidFill>
                <a:srgbClr val="008568"/>
              </a:solidFill>
            </a:endParaRPr>
          </a:p>
          <a:p>
            <a:pPr marL="0" lvl="0" indent="0" algn="l" rtl="0">
              <a:lnSpc>
                <a:spcPct val="100000"/>
              </a:lnSpc>
              <a:spcBef>
                <a:spcPts val="0"/>
              </a:spcBef>
              <a:spcAft>
                <a:spcPts val="0"/>
              </a:spcAft>
              <a:buSzPct val="111111"/>
              <a:buNone/>
            </a:pPr>
            <a:endParaRPr dirty="0"/>
          </a:p>
        </p:txBody>
      </p:sp>
      <p:sp>
        <p:nvSpPr>
          <p:cNvPr id="87" name="Google Shape;87;p5"/>
          <p:cNvSpPr txBox="1">
            <a:spLocks noGrp="1"/>
          </p:cNvSpPr>
          <p:nvPr>
            <p:ph type="body" idx="1"/>
          </p:nvPr>
        </p:nvSpPr>
        <p:spPr>
          <a:xfrm>
            <a:off x="311700" y="814325"/>
            <a:ext cx="8520600" cy="34164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115000"/>
              </a:lnSpc>
              <a:spcBef>
                <a:spcPts val="0"/>
              </a:spcBef>
              <a:spcAft>
                <a:spcPts val="0"/>
              </a:spcAft>
              <a:buSzPts val="1800"/>
              <a:buNone/>
            </a:pPr>
            <a:r>
              <a:rPr lang="en-GB" b="0" i="0" u="none" dirty="0"/>
              <a:t>The researcher can approach the subject by thinking about how well they could repeat the work carried out: can the data and methods be found, are they understandable and usable to others?</a:t>
            </a:r>
            <a:endParaRPr dirty="0"/>
          </a:p>
          <a:p>
            <a:pPr marL="0" lvl="0" indent="0" algn="l" rtl="0">
              <a:lnSpc>
                <a:spcPct val="115000"/>
              </a:lnSpc>
              <a:spcBef>
                <a:spcPts val="1200"/>
              </a:spcBef>
              <a:spcAft>
                <a:spcPts val="0"/>
              </a:spcAft>
              <a:buSzPts val="1800"/>
              <a:buNone/>
            </a:pPr>
            <a:r>
              <a:rPr lang="en-GB" b="0" i="0" u="none" dirty="0"/>
              <a:t>Research funders and scientific publishers may require adherence to the FAIR principles and administration of data.</a:t>
            </a:r>
            <a:endParaRPr dirty="0"/>
          </a:p>
          <a:p>
            <a:pPr marL="0" lvl="0" indent="0" algn="l" rtl="0">
              <a:lnSpc>
                <a:spcPct val="115000"/>
              </a:lnSpc>
              <a:spcBef>
                <a:spcPts val="1200"/>
              </a:spcBef>
              <a:spcAft>
                <a:spcPts val="1200"/>
              </a:spcAft>
              <a:buSzPts val="1800"/>
              <a:buNone/>
            </a:pPr>
            <a:r>
              <a:rPr lang="en-GB" b="0" i="0" u="none" dirty="0"/>
              <a:t>The purpose of the instructions provided in this document is to support researchers in the planning of their own work so that adhering to the FAIR principles is as easy as possible. The end of each section features a researcher’s checklist regarding the subject matter of the section.</a:t>
            </a:r>
            <a:endParaRPr dirty="0"/>
          </a:p>
        </p:txBody>
      </p:sp>
      <p:pic>
        <p:nvPicPr>
          <p:cNvPr id="88" name="Google Shape;88;p5" descr="Image text: Findable, Accessible, Interoperable, Reusable"/>
          <p:cNvPicPr preferRelativeResize="0"/>
          <p:nvPr/>
        </p:nvPicPr>
        <p:blipFill rotWithShape="1">
          <a:blip r:embed="rId3">
            <a:alphaModFix/>
          </a:blip>
          <a:srcRect/>
          <a:stretch/>
        </p:blipFill>
        <p:spPr>
          <a:xfrm>
            <a:off x="2704775" y="4120350"/>
            <a:ext cx="2840552" cy="9640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6"/>
          <p:cNvSpPr txBox="1">
            <a:spLocks noGrp="1"/>
          </p:cNvSpPr>
          <p:nvPr>
            <p:ph type="ctrTitle"/>
          </p:nvPr>
        </p:nvSpPr>
        <p:spPr>
          <a:xfrm>
            <a:off x="311708" y="387000"/>
            <a:ext cx="8520600" cy="20526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en-GB" b="0" i="0" u="none" dirty="0">
                <a:solidFill>
                  <a:srgbClr val="008568"/>
                </a:solidFill>
              </a:rPr>
              <a:t>Data management </a:t>
            </a:r>
            <a:endParaRPr dirty="0">
              <a:solidFill>
                <a:srgbClr val="008568"/>
              </a:solidFill>
            </a:endParaRPr>
          </a:p>
          <a:p>
            <a:pPr marL="0" lvl="0" indent="0" algn="ctr" rtl="0">
              <a:lnSpc>
                <a:spcPct val="100000"/>
              </a:lnSpc>
              <a:spcBef>
                <a:spcPts val="0"/>
              </a:spcBef>
              <a:spcAft>
                <a:spcPts val="0"/>
              </a:spcAft>
              <a:buSzPts val="5200"/>
              <a:buNone/>
            </a:pPr>
            <a:r>
              <a:rPr lang="en-GB" b="0" i="0" u="none" dirty="0">
                <a:solidFill>
                  <a:srgbClr val="008568"/>
                </a:solidFill>
              </a:rPr>
              <a:t>as part of research</a:t>
            </a:r>
            <a:endParaRPr dirty="0">
              <a:solidFill>
                <a:srgbClr val="008568"/>
              </a:solidFill>
            </a:endParaRPr>
          </a:p>
        </p:txBody>
      </p:sp>
      <p:pic>
        <p:nvPicPr>
          <p:cNvPr id="94" name="Google Shape;94;p6" descr="Recycling symbol"/>
          <p:cNvPicPr preferRelativeResize="0"/>
          <p:nvPr/>
        </p:nvPicPr>
        <p:blipFill rotWithShape="1">
          <a:blip r:embed="rId3">
            <a:alphaModFix/>
          </a:blip>
          <a:srcRect/>
          <a:stretch/>
        </p:blipFill>
        <p:spPr>
          <a:xfrm>
            <a:off x="3146825" y="2470600"/>
            <a:ext cx="2502200" cy="2502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7"/>
          <p:cNvSpPr txBox="1">
            <a:spLocks noGrp="1"/>
          </p:cNvSpPr>
          <p:nvPr>
            <p:ph type="title"/>
          </p:nvPr>
        </p:nvSpPr>
        <p:spPr>
          <a:xfrm>
            <a:off x="311700" y="445025"/>
            <a:ext cx="4884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Making all of the research FAIR </a:t>
            </a:r>
            <a:endParaRPr dirty="0">
              <a:solidFill>
                <a:srgbClr val="008568"/>
              </a:solidFill>
            </a:endParaRPr>
          </a:p>
        </p:txBody>
      </p:sp>
      <p:sp>
        <p:nvSpPr>
          <p:cNvPr id="100" name="Google Shape;100;p7"/>
          <p:cNvSpPr txBox="1">
            <a:spLocks noGrp="1"/>
          </p:cNvSpPr>
          <p:nvPr>
            <p:ph type="body" idx="1"/>
          </p:nvPr>
        </p:nvSpPr>
        <p:spPr>
          <a:xfrm>
            <a:off x="332505" y="946014"/>
            <a:ext cx="5340900" cy="3364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GB" sz="1700" b="0" i="0" u="none" dirty="0"/>
              <a:t>The FAIR principles must not be separate from the research process. They should be adhered to throughout the entire process, and they can be applied to all research outputs.</a:t>
            </a:r>
            <a:endParaRPr sz="1700" dirty="0"/>
          </a:p>
          <a:p>
            <a:pPr marL="0" lvl="0" indent="0" algn="l" rtl="0">
              <a:lnSpc>
                <a:spcPct val="115000"/>
              </a:lnSpc>
              <a:spcBef>
                <a:spcPts val="1200"/>
              </a:spcBef>
              <a:spcAft>
                <a:spcPts val="0"/>
              </a:spcAft>
              <a:buSzPts val="1800"/>
              <a:buNone/>
            </a:pPr>
            <a:r>
              <a:rPr lang="en-GB" sz="1700" b="0" i="0" u="none" dirty="0"/>
              <a:t>Re</a:t>
            </a:r>
            <a:r>
              <a:rPr lang="en-GB" sz="1700" dirty="0"/>
              <a:t>producibility</a:t>
            </a:r>
            <a:r>
              <a:rPr lang="en-GB" sz="1700" b="0" i="0" u="none" dirty="0"/>
              <a:t> can be </a:t>
            </a:r>
            <a:r>
              <a:rPr lang="en-GB" sz="1700" dirty="0"/>
              <a:t>a</a:t>
            </a:r>
            <a:r>
              <a:rPr lang="en-GB" sz="1700" b="0" i="0" u="none" dirty="0"/>
              <a:t> criterion used to decide </a:t>
            </a:r>
            <a:br>
              <a:rPr lang="en-GB" sz="1700" b="0" i="0" u="none" dirty="0"/>
            </a:br>
            <a:r>
              <a:rPr lang="en-GB" sz="1700" b="0" i="0" u="none" dirty="0"/>
              <a:t>what is stored. In such cases, it is imperative </a:t>
            </a:r>
            <a:br>
              <a:rPr lang="en-GB" sz="1700" b="0" i="0" u="none" dirty="0"/>
            </a:br>
            <a:r>
              <a:rPr lang="en-GB" sz="1700" b="0" i="0" u="none" dirty="0"/>
              <a:t>that the researchers also document and store their workflow.</a:t>
            </a:r>
            <a:endParaRPr sz="1700" dirty="0"/>
          </a:p>
          <a:p>
            <a:pPr marL="0" lvl="0" indent="0" algn="l" rtl="0">
              <a:lnSpc>
                <a:spcPct val="115000"/>
              </a:lnSpc>
              <a:spcBef>
                <a:spcPts val="1200"/>
              </a:spcBef>
              <a:spcAft>
                <a:spcPts val="1200"/>
              </a:spcAft>
              <a:buSzPts val="1800"/>
              <a:buNone/>
            </a:pPr>
            <a:r>
              <a:rPr lang="en-GB" sz="1700" b="0" i="0" u="none" dirty="0"/>
              <a:t>‘FAIR by design’ thinking involves aiming to plan the entire research process so that, for example, metadata is accumulated automatically and the necessary identifiers are easy to create. </a:t>
            </a:r>
            <a:endParaRPr sz="1700" dirty="0"/>
          </a:p>
        </p:txBody>
      </p:sp>
      <p:pic>
        <p:nvPicPr>
          <p:cNvPr id="101" name="Google Shape;101;p7">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pic>
        <p:nvPicPr>
          <p:cNvPr id="102" name="Google Shape;102;p7" descr="Circle timeline showing data during research lifecycle: plan and get started, collect data, process data, storage during project, publish data and digital preservation, discover and reuse."/>
          <p:cNvPicPr preferRelativeResize="0"/>
          <p:nvPr/>
        </p:nvPicPr>
        <p:blipFill>
          <a:blip r:embed="rId4">
            <a:alphaModFix/>
          </a:blip>
          <a:stretch>
            <a:fillRect/>
          </a:stretch>
        </p:blipFill>
        <p:spPr>
          <a:xfrm>
            <a:off x="5196300" y="1391651"/>
            <a:ext cx="3918324" cy="27163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990"/>
              <a:buFont typeface="Arial"/>
              <a:buNone/>
            </a:pPr>
            <a:r>
              <a:rPr lang="en-GB" sz="2210" b="0" i="0" u="none" dirty="0">
                <a:solidFill>
                  <a:srgbClr val="008568"/>
                </a:solidFill>
              </a:rPr>
              <a:t>Data management begins in the research planning phase </a:t>
            </a:r>
            <a:br>
              <a:rPr lang="en-GB" sz="2210" dirty="0">
                <a:solidFill>
                  <a:srgbClr val="008568"/>
                </a:solidFill>
              </a:rPr>
            </a:br>
            <a:r>
              <a:rPr lang="en-GB" sz="2210" b="0" i="0" u="none" dirty="0">
                <a:solidFill>
                  <a:srgbClr val="008568"/>
                </a:solidFill>
              </a:rPr>
              <a:t>(DMP – Data Management Plan)</a:t>
            </a:r>
            <a:endParaRPr sz="2210" dirty="0">
              <a:solidFill>
                <a:srgbClr val="008568"/>
              </a:solidFill>
            </a:endParaRPr>
          </a:p>
          <a:p>
            <a:pPr marL="0" lvl="0" indent="0" algn="l" rtl="0">
              <a:lnSpc>
                <a:spcPct val="100000"/>
              </a:lnSpc>
              <a:spcBef>
                <a:spcPts val="1200"/>
              </a:spcBef>
              <a:spcAft>
                <a:spcPts val="0"/>
              </a:spcAft>
              <a:buSzPts val="990"/>
              <a:buNone/>
            </a:pPr>
            <a:endParaRPr sz="2520" dirty="0">
              <a:solidFill>
                <a:srgbClr val="008568"/>
              </a:solidFill>
            </a:endParaRPr>
          </a:p>
        </p:txBody>
      </p:sp>
      <p:sp>
        <p:nvSpPr>
          <p:cNvPr id="108" name="Google Shape;108;p8"/>
          <p:cNvSpPr txBox="1">
            <a:spLocks noGrp="1"/>
          </p:cNvSpPr>
          <p:nvPr>
            <p:ph type="body" idx="1"/>
          </p:nvPr>
        </p:nvSpPr>
        <p:spPr>
          <a:xfrm>
            <a:off x="311700" y="1395000"/>
            <a:ext cx="8520600" cy="34164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95000"/>
              </a:lnSpc>
              <a:spcBef>
                <a:spcPts val="0"/>
              </a:spcBef>
              <a:spcAft>
                <a:spcPts val="0"/>
              </a:spcAft>
              <a:buSzPts val="1800"/>
              <a:buNone/>
            </a:pPr>
            <a:r>
              <a:rPr lang="en-GB" b="0" i="0" u="none" dirty="0">
                <a:solidFill>
                  <a:srgbClr val="595959"/>
                </a:solidFill>
              </a:rPr>
              <a:t>The FAIR principles are to be implemented throughout the entire research process. So, be sure to plan</a:t>
            </a:r>
            <a:endParaRPr dirty="0">
              <a:solidFill>
                <a:srgbClr val="595959"/>
              </a:solidFill>
            </a:endParaRPr>
          </a:p>
          <a:p>
            <a:pPr marL="457200" lvl="0" indent="-342900" algn="l" rtl="0">
              <a:lnSpc>
                <a:spcPct val="95000"/>
              </a:lnSpc>
              <a:spcBef>
                <a:spcPts val="1200"/>
              </a:spcBef>
              <a:spcAft>
                <a:spcPts val="0"/>
              </a:spcAft>
              <a:buSzPts val="1800"/>
              <a:buChar char="●"/>
            </a:pPr>
            <a:r>
              <a:rPr lang="en-GB" b="0" i="0" u="none" dirty="0"/>
              <a:t>the entire lifecycle of the data and take it into account in the planning of your research (e.g. versions to be stored, digitally preserved and destroyed)</a:t>
            </a:r>
            <a:endParaRPr dirty="0"/>
          </a:p>
          <a:p>
            <a:pPr marL="457200" lvl="0" indent="-342900" algn="l" rtl="0">
              <a:lnSpc>
                <a:spcPct val="95000"/>
              </a:lnSpc>
              <a:spcBef>
                <a:spcPts val="0"/>
              </a:spcBef>
              <a:spcAft>
                <a:spcPts val="0"/>
              </a:spcAft>
              <a:buClr>
                <a:srgbClr val="595959"/>
              </a:buClr>
              <a:buSzPts val="1800"/>
              <a:buChar char="●"/>
            </a:pPr>
            <a:r>
              <a:rPr lang="en-GB" b="0" i="0" u="none" dirty="0">
                <a:solidFill>
                  <a:srgbClr val="595959"/>
                </a:solidFill>
              </a:rPr>
              <a:t>the technical specifications related to the data and matters related to rights</a:t>
            </a:r>
            <a:endParaRPr dirty="0">
              <a:solidFill>
                <a:srgbClr val="595959"/>
              </a:solidFill>
            </a:endParaRPr>
          </a:p>
          <a:p>
            <a:pPr marL="457200" lvl="0" indent="-342900" algn="l" rtl="0">
              <a:lnSpc>
                <a:spcPct val="95000"/>
              </a:lnSpc>
              <a:spcBef>
                <a:spcPts val="0"/>
              </a:spcBef>
              <a:spcAft>
                <a:spcPts val="0"/>
              </a:spcAft>
              <a:buClr>
                <a:srgbClr val="595959"/>
              </a:buClr>
              <a:buSzPts val="1800"/>
              <a:buChar char="●"/>
            </a:pPr>
            <a:r>
              <a:rPr lang="en-GB" b="0" i="0" u="none" dirty="0">
                <a:solidFill>
                  <a:srgbClr val="595959"/>
                </a:solidFill>
              </a:rPr>
              <a:t>the different forms of documentation (e.g. source code, code </a:t>
            </a:r>
            <a:r>
              <a:rPr lang="en-GB" dirty="0">
                <a:solidFill>
                  <a:srgbClr val="595959"/>
                </a:solidFill>
              </a:rPr>
              <a:t>book</a:t>
            </a:r>
            <a:r>
              <a:rPr lang="en-GB" b="0" i="0" u="none" dirty="0">
                <a:solidFill>
                  <a:srgbClr val="595959"/>
                </a:solidFill>
              </a:rPr>
              <a:t>, guidelines) that will contribute to openness.</a:t>
            </a:r>
            <a:endParaRPr dirty="0">
              <a:solidFill>
                <a:srgbClr val="595959"/>
              </a:solidFill>
            </a:endParaRPr>
          </a:p>
          <a:p>
            <a:pPr marL="0" lvl="0" indent="0" algn="l" rtl="0">
              <a:lnSpc>
                <a:spcPct val="95000"/>
              </a:lnSpc>
              <a:spcBef>
                <a:spcPts val="1200"/>
              </a:spcBef>
              <a:spcAft>
                <a:spcPts val="1200"/>
              </a:spcAft>
              <a:buSzPts val="1800"/>
              <a:buNone/>
            </a:pPr>
            <a:r>
              <a:rPr lang="en-GB" b="0" i="0" u="none" dirty="0"/>
              <a:t>Responsible research entails making the process open, i.e. explaining what has been done to the data and how the end result was achieved. This must be taken into account in the data management plan, which must be created in the project planning phase and upheld as the research progresses.</a:t>
            </a:r>
            <a:endParaRPr dirty="0">
              <a:solidFill>
                <a:srgbClr val="595959"/>
              </a:solidFill>
            </a:endParaRPr>
          </a:p>
        </p:txBody>
      </p:sp>
      <p:pic>
        <p:nvPicPr>
          <p:cNvPr id="109" name="Google Shape;109;p8">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51500" y="445025"/>
            <a:ext cx="705585" cy="6612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GB" b="0" i="0" u="none" dirty="0">
                <a:solidFill>
                  <a:srgbClr val="008568"/>
                </a:solidFill>
              </a:rPr>
              <a:t>On the data lifecycle (1): The maturity level of data</a:t>
            </a:r>
            <a:endParaRPr dirty="0">
              <a:solidFill>
                <a:srgbClr val="008568"/>
              </a:solidFill>
            </a:endParaRPr>
          </a:p>
        </p:txBody>
      </p:sp>
      <p:sp>
        <p:nvSpPr>
          <p:cNvPr id="115" name="Google Shape;115;p9"/>
          <p:cNvSpPr txBox="1">
            <a:spLocks noGrp="1"/>
          </p:cNvSpPr>
          <p:nvPr>
            <p:ph type="body" idx="1"/>
          </p:nvPr>
        </p:nvSpPr>
        <p:spPr>
          <a:xfrm>
            <a:off x="311700" y="1017725"/>
            <a:ext cx="8572500" cy="3850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275"/>
              <a:buFont typeface="Arial"/>
              <a:buNone/>
            </a:pPr>
            <a:endParaRPr b="1" dirty="0">
              <a:solidFill>
                <a:srgbClr val="595959"/>
              </a:solidFill>
            </a:endParaRPr>
          </a:p>
          <a:p>
            <a:pPr marL="0" lvl="0" indent="0" algn="l" rtl="0">
              <a:lnSpc>
                <a:spcPct val="115000"/>
              </a:lnSpc>
              <a:spcBef>
                <a:spcPts val="1200"/>
              </a:spcBef>
              <a:spcAft>
                <a:spcPts val="0"/>
              </a:spcAft>
              <a:buClr>
                <a:schemeClr val="dk1"/>
              </a:buClr>
              <a:buSzPts val="275"/>
              <a:buFont typeface="Arial"/>
              <a:buNone/>
            </a:pPr>
            <a:r>
              <a:rPr lang="en-GB" b="1" i="0" u="none" dirty="0">
                <a:solidFill>
                  <a:srgbClr val="595959"/>
                </a:solidFill>
              </a:rPr>
              <a:t>Raw data</a:t>
            </a:r>
            <a:r>
              <a:rPr lang="en-GB" b="0" i="0" u="none" dirty="0">
                <a:solidFill>
                  <a:srgbClr val="595959"/>
                </a:solidFill>
              </a:rPr>
              <a:t> refers to data in its original form, as it was obtained directly from the source and before it was processed in any way.</a:t>
            </a:r>
            <a:endParaRPr dirty="0">
              <a:solidFill>
                <a:srgbClr val="595959"/>
              </a:solidFill>
            </a:endParaRPr>
          </a:p>
          <a:p>
            <a:pPr marL="0" lvl="0" indent="0" algn="l" rtl="0">
              <a:lnSpc>
                <a:spcPct val="115000"/>
              </a:lnSpc>
              <a:spcBef>
                <a:spcPts val="1200"/>
              </a:spcBef>
              <a:spcAft>
                <a:spcPts val="0"/>
              </a:spcAft>
              <a:buClr>
                <a:schemeClr val="dk1"/>
              </a:buClr>
              <a:buSzPts val="275"/>
              <a:buFont typeface="Arial"/>
              <a:buNone/>
            </a:pPr>
            <a:r>
              <a:rPr lang="en-GB" b="1" i="0" u="none" dirty="0"/>
              <a:t>Primary data</a:t>
            </a:r>
            <a:r>
              <a:rPr lang="en-GB" b="0" i="0" u="none" dirty="0"/>
              <a:t> refers to data collected or created and maintained for a specific purpose, e.g. a ‘master copy’ of the data used by the researcher, for which the author is responsible.</a:t>
            </a:r>
            <a:endParaRPr dirty="0">
              <a:solidFill>
                <a:srgbClr val="595959"/>
              </a:solidFill>
            </a:endParaRPr>
          </a:p>
          <a:p>
            <a:pPr marL="0" lvl="0" indent="0" algn="l" rtl="0">
              <a:lnSpc>
                <a:spcPct val="115000"/>
              </a:lnSpc>
              <a:spcBef>
                <a:spcPts val="1200"/>
              </a:spcBef>
              <a:spcAft>
                <a:spcPts val="0"/>
              </a:spcAft>
              <a:buClr>
                <a:schemeClr val="dk1"/>
              </a:buClr>
              <a:buSzPts val="275"/>
              <a:buFont typeface="Arial"/>
              <a:buNone/>
            </a:pPr>
            <a:r>
              <a:rPr lang="en-GB" b="1" i="0" u="none" dirty="0">
                <a:solidFill>
                  <a:srgbClr val="595959"/>
                </a:solidFill>
              </a:rPr>
              <a:t>Published research data</a:t>
            </a:r>
            <a:r>
              <a:rPr lang="en-GB" b="0" i="0" u="none" dirty="0">
                <a:solidFill>
                  <a:srgbClr val="595959"/>
                </a:solidFill>
              </a:rPr>
              <a:t> refers to a referenceable data entity that can grow through an</a:t>
            </a:r>
            <a:r>
              <a:rPr lang="en-GB" b="0" i="0" u="none" dirty="0"/>
              <a:t> </a:t>
            </a:r>
            <a:r>
              <a:rPr lang="en-GB" dirty="0"/>
              <a:t>managed </a:t>
            </a:r>
            <a:r>
              <a:rPr lang="en-GB" b="0" i="0" u="none" dirty="0">
                <a:solidFill>
                  <a:srgbClr val="595959"/>
                </a:solidFill>
              </a:rPr>
              <a:t>quality, documentation and versioning process. At a minimum, its metadata is publicly available and any restrictions to its availability are determined in a machine-readable manner. It can consist of data from several primary sources.</a:t>
            </a:r>
            <a:endParaRPr sz="1350" dirty="0">
              <a:solidFill>
                <a:srgbClr val="980000"/>
              </a:solidFill>
            </a:endParaRPr>
          </a:p>
          <a:p>
            <a:pPr marL="0" lvl="0" indent="0" algn="l" rtl="0">
              <a:lnSpc>
                <a:spcPct val="115000"/>
              </a:lnSpc>
              <a:spcBef>
                <a:spcPts val="1200"/>
              </a:spcBef>
              <a:spcAft>
                <a:spcPts val="0"/>
              </a:spcAft>
              <a:buSzPts val="275"/>
              <a:buNone/>
            </a:pPr>
            <a:endParaRPr sz="1350" dirty="0"/>
          </a:p>
          <a:p>
            <a:pPr marL="0" lvl="0" indent="0" algn="l" rtl="0">
              <a:lnSpc>
                <a:spcPct val="115000"/>
              </a:lnSpc>
              <a:spcBef>
                <a:spcPts val="1200"/>
              </a:spcBef>
              <a:spcAft>
                <a:spcPts val="1200"/>
              </a:spcAft>
              <a:buSzPts val="275"/>
              <a:buNone/>
            </a:pPr>
            <a:endParaRPr sz="450" dirty="0"/>
          </a:p>
        </p:txBody>
      </p:sp>
      <p:pic>
        <p:nvPicPr>
          <p:cNvPr id="116" name="Google Shape;116;p9">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828640" y="400763"/>
            <a:ext cx="705585" cy="6612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5640</Words>
  <Application>Microsoft Office PowerPoint</Application>
  <PresentationFormat>Näytössä katseltava esitys (16:9)</PresentationFormat>
  <Paragraphs>296</Paragraphs>
  <Slides>37</Slides>
  <Notes>37</Notes>
  <HiddenSlides>0</HiddenSlides>
  <MMClips>0</MMClips>
  <ScaleCrop>false</ScaleCrop>
  <HeadingPairs>
    <vt:vector size="6" baseType="variant">
      <vt:variant>
        <vt:lpstr>Käytetyt fontit</vt:lpstr>
      </vt:variant>
      <vt:variant>
        <vt:i4>3</vt:i4>
      </vt:variant>
      <vt:variant>
        <vt:lpstr>Teema</vt:lpstr>
      </vt:variant>
      <vt:variant>
        <vt:i4>1</vt:i4>
      </vt:variant>
      <vt:variant>
        <vt:lpstr>Dian otsikot</vt:lpstr>
      </vt:variant>
      <vt:variant>
        <vt:i4>37</vt:i4>
      </vt:variant>
    </vt:vector>
  </HeadingPairs>
  <TitlesOfParts>
    <vt:vector size="41" baseType="lpstr">
      <vt:lpstr>Roboto</vt:lpstr>
      <vt:lpstr>Arial</vt:lpstr>
      <vt:lpstr>Source Sans Pro</vt:lpstr>
      <vt:lpstr>Simple Light</vt:lpstr>
      <vt:lpstr>Improve the quality and impact of your research through  data management</vt:lpstr>
      <vt:lpstr>Contents</vt:lpstr>
      <vt:lpstr>What is research data? </vt:lpstr>
      <vt:lpstr>What are the FAIR principles?</vt:lpstr>
      <vt:lpstr>FAIR principles and the researcher </vt:lpstr>
      <vt:lpstr>Data management  as part of research</vt:lpstr>
      <vt:lpstr>Making all of the research FAIR </vt:lpstr>
      <vt:lpstr>Data management begins in the research planning phase  (DMP – Data Management Plan) </vt:lpstr>
      <vt:lpstr>On the data lifecycle (1): The maturity level of data</vt:lpstr>
      <vt:lpstr>On the data lifecycle (2): Creation and preparation</vt:lpstr>
      <vt:lpstr>On the data lifecycle (3): Refinement and management</vt:lpstr>
      <vt:lpstr>Instructions for the lifecycle of data and its documentation </vt:lpstr>
      <vt:lpstr>CHECKLIST: Can your research be reproduced?</vt:lpstr>
      <vt:lpstr>Assessing the value and quality of data</vt:lpstr>
      <vt:lpstr>FAIR principles and the value of data</vt:lpstr>
      <vt:lpstr>Changes in the value of data</vt:lpstr>
      <vt:lpstr>Published instructions for assessing the value and  quality of data</vt:lpstr>
      <vt:lpstr>Perspectives on assessing the expected reuse of  data </vt:lpstr>
      <vt:lpstr>Perspectives on assessing the  future value of data</vt:lpstr>
      <vt:lpstr>Perspectives on assessing proven significance  </vt:lpstr>
      <vt:lpstr>The dimensions of research impact  </vt:lpstr>
      <vt:lpstr>High-quality data corresponds with reality  </vt:lpstr>
      <vt:lpstr>High-quality data is comprehensively described  </vt:lpstr>
      <vt:lpstr>High-quality data can be reused </vt:lpstr>
      <vt:lpstr>How valuable is your data?</vt:lpstr>
      <vt:lpstr> Data sharing  and storage </vt:lpstr>
      <vt:lpstr>On the data lifecycle phases</vt:lpstr>
      <vt:lpstr>Assembling a dataset with further use in mind</vt:lpstr>
      <vt:lpstr>Selecting storage and publication services</vt:lpstr>
      <vt:lpstr>Identification of reliable services</vt:lpstr>
      <vt:lpstr>Publishing static data</vt:lpstr>
      <vt:lpstr>Publishing changing data</vt:lpstr>
      <vt:lpstr>Examples of referring to changing data</vt:lpstr>
      <vt:lpstr>Usage-restricted data </vt:lpstr>
      <vt:lpstr>Digital preservation of data in Finland</vt:lpstr>
      <vt:lpstr>CHECKLIST: Are you up to date on data matters?</vt:lpstr>
      <vt:lpstr>Authors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Improve the quality and impact of your research through  data management</dc:title>
  <dc:creator>Hanna Lahdenperä</dc:creator>
  <cp:lastModifiedBy>Hanna Lahdenperä</cp:lastModifiedBy>
  <cp:revision>14</cp:revision>
  <dcterms:modified xsi:type="dcterms:W3CDTF">2023-06-06T12:56:21Z</dcterms:modified>
</cp:coreProperties>
</file>